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3" r:id="rId2"/>
  </p:sldMasterIdLst>
  <p:notesMasterIdLst>
    <p:notesMasterId r:id="rId33"/>
  </p:notesMasterIdLst>
  <p:sldIdLst>
    <p:sldId id="1300" r:id="rId3"/>
    <p:sldId id="293" r:id="rId4"/>
    <p:sldId id="256" r:id="rId5"/>
    <p:sldId id="290" r:id="rId6"/>
    <p:sldId id="257" r:id="rId7"/>
    <p:sldId id="258" r:id="rId8"/>
    <p:sldId id="259" r:id="rId9"/>
    <p:sldId id="260" r:id="rId10"/>
    <p:sldId id="294" r:id="rId11"/>
    <p:sldId id="261" r:id="rId12"/>
    <p:sldId id="262" r:id="rId13"/>
    <p:sldId id="263" r:id="rId14"/>
    <p:sldId id="295" r:id="rId15"/>
    <p:sldId id="296" r:id="rId16"/>
    <p:sldId id="297" r:id="rId17"/>
    <p:sldId id="264" r:id="rId18"/>
    <p:sldId id="265" r:id="rId19"/>
    <p:sldId id="291" r:id="rId20"/>
    <p:sldId id="270" r:id="rId21"/>
    <p:sldId id="272" r:id="rId22"/>
    <p:sldId id="298" r:id="rId23"/>
    <p:sldId id="276" r:id="rId24"/>
    <p:sldId id="277" r:id="rId25"/>
    <p:sldId id="292" r:id="rId26"/>
    <p:sldId id="1324" r:id="rId27"/>
    <p:sldId id="300" r:id="rId28"/>
    <p:sldId id="280" r:id="rId29"/>
    <p:sldId id="1325" r:id="rId30"/>
    <p:sldId id="1326" r:id="rId31"/>
    <p:sldId id="1323" r:id="rId3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8" autoAdjust="0"/>
    <p:restoredTop sz="95874" autoAdjust="0"/>
  </p:normalViewPr>
  <p:slideViewPr>
    <p:cSldViewPr>
      <p:cViewPr varScale="1">
        <p:scale>
          <a:sx n="100" d="100"/>
          <a:sy n="100" d="100"/>
        </p:scale>
        <p:origin x="978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2962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362DE3D-B371-965E-785F-650C28C03A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4181B5-57DF-CF2B-9138-669C53FF6F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F8178EB-22C2-4AC7-AA9A-409F032EBB5D}" type="datetimeFigureOut">
              <a:rPr lang="zh-CN" altLang="en-US"/>
              <a:pPr>
                <a:defRPr/>
              </a:pPr>
              <a:t>2022/11/23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FE2CCBA-25CA-4A3A-5108-E4E009B5F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6D7F0561-19FD-3247-7B32-CF99F552B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AC3837-F0F7-3F4C-B5E1-6CA0CED0A4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3F66A-3A52-3FE8-0651-A9D058776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E5AD4D3-5158-4B2E-9225-7B01C16D5A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15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955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5473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059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366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96675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DF2C4-759C-ACD3-7C9A-35A59FED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792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0836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5408EFD-068D-4623-B4E4-DF87681124A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874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D7BB16A-6D53-4AF8-93E9-04BE01D1011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02086E9-54CC-4796-B215-862137150F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60F60E9-865B-4D4B-A7C1-546F1484A8EF}"/>
              </a:ext>
            </a:extLst>
          </p:cNvPr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3765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64BF7E-A7E4-6401-5193-2791405095D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164388" y="36513"/>
            <a:ext cx="492125" cy="5699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693E98-B35E-2ADF-9DC8-7D83CE4D08A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751763" y="34925"/>
            <a:ext cx="1368425" cy="5699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4" name="标题占位符 1">
            <a:extLst>
              <a:ext uri="{FF2B5EF4-FFF2-40B4-BE49-F238E27FC236}">
                <a16:creationId xmlns:a16="http://schemas.microsoft.com/office/drawing/2014/main" id="{22F29460-7574-08FA-74EC-6CB617E062CC}"/>
              </a:ext>
            </a:extLst>
          </p:cNvPr>
          <p:cNvSpPr txBox="1">
            <a:spLocks/>
          </p:cNvSpPr>
          <p:nvPr userDrawn="1"/>
        </p:nvSpPr>
        <p:spPr>
          <a:xfrm>
            <a:off x="592138" y="25400"/>
            <a:ext cx="5708054" cy="581025"/>
          </a:xfrm>
          <a:prstGeom prst="rect">
            <a:avLst/>
          </a:prstGeom>
        </p:spPr>
        <p:txBody>
          <a:bodyPr lIns="121889" tIns="60944" rIns="121889" bIns="60944" anchor="ctr"/>
          <a:lstStyle>
            <a:lvl1pPr algn="l" defTabSz="121917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dirty="0"/>
              <a:t>4.4 </a:t>
            </a:r>
            <a:r>
              <a:rPr kumimoji="0" lang="zh-CN" altLang="en-US" sz="2800" b="0" dirty="0"/>
              <a:t>线性方程组的解的结构</a:t>
            </a: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642AF9D2-A57A-F68E-F5D4-140D5097F28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2550" y="161925"/>
            <a:ext cx="520700" cy="274638"/>
            <a:chOff x="0" y="0"/>
            <a:chExt cx="1041399" cy="549275"/>
          </a:xfrm>
        </p:grpSpPr>
        <p:sp>
          <p:nvSpPr>
            <p:cNvPr id="1031" name="Freeform 16">
              <a:extLst>
                <a:ext uri="{FF2B5EF4-FFF2-40B4-BE49-F238E27FC236}">
                  <a16:creationId xmlns:a16="http://schemas.microsoft.com/office/drawing/2014/main" id="{60234C38-685B-6946-2F4E-480BB2661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3620 w 400"/>
                <a:gd name="T1" fmla="*/ 83114 h 608"/>
                <a:gd name="T2" fmla="*/ 86868 w 400"/>
                <a:gd name="T3" fmla="*/ 0 h 608"/>
                <a:gd name="T4" fmla="*/ 361950 w 400"/>
                <a:gd name="T5" fmla="*/ 274638 h 608"/>
                <a:gd name="T6" fmla="*/ 86868 w 400"/>
                <a:gd name="T7" fmla="*/ 549275 h 608"/>
                <a:gd name="T8" fmla="*/ 0 w 400"/>
                <a:gd name="T9" fmla="*/ 462547 h 608"/>
                <a:gd name="T10" fmla="*/ 191834 w 400"/>
                <a:gd name="T11" fmla="*/ 271024 h 608"/>
                <a:gd name="T12" fmla="*/ 3620 w 400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" name="Freeform 17">
              <a:extLst>
                <a:ext uri="{FF2B5EF4-FFF2-40B4-BE49-F238E27FC236}">
                  <a16:creationId xmlns:a16="http://schemas.microsoft.com/office/drawing/2014/main" id="{489925D2-1B65-F532-3CFA-7B28A0FB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6704 w 399"/>
                <a:gd name="T3" fmla="*/ 0 h 608"/>
                <a:gd name="T4" fmla="*/ 360362 w 399"/>
                <a:gd name="T5" fmla="*/ 274638 h 608"/>
                <a:gd name="T6" fmla="*/ 86704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Freeform 18">
              <a:extLst>
                <a:ext uri="{FF2B5EF4-FFF2-40B4-BE49-F238E27FC236}">
                  <a16:creationId xmlns:a16="http://schemas.microsoft.com/office/drawing/2014/main" id="{4185C3F2-1C33-C0A3-ECAE-E45A7497E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5800 w 399"/>
                <a:gd name="T3" fmla="*/ 0 h 608"/>
                <a:gd name="T4" fmla="*/ 360362 w 399"/>
                <a:gd name="T5" fmla="*/ 274638 h 608"/>
                <a:gd name="T6" fmla="*/ 85800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5D6E9CD-AB75-9267-1D6E-68ED2954A46A}"/>
              </a:ext>
            </a:extLst>
          </p:cNvPr>
          <p:cNvCxnSpPr/>
          <p:nvPr userDrawn="1"/>
        </p:nvCxnSpPr>
        <p:spPr bwMode="auto">
          <a:xfrm>
            <a:off x="0" y="658813"/>
            <a:ext cx="9144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7C3BF7-2036-2C88-1668-AEB5ED17BB4B}"/>
              </a:ext>
            </a:extLst>
          </p:cNvPr>
          <p:cNvSpPr txBox="1"/>
          <p:nvPr userDrawn="1"/>
        </p:nvSpPr>
        <p:spPr>
          <a:xfrm>
            <a:off x="8474075" y="6338632"/>
            <a:ext cx="66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2EEF1883-7A0E-4F66-9932-E581691AD397}" type="slidenum">
              <a:rPr lang="zh-CN" altLang="en-US" sz="1200" b="1" smtClean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en-US" altLang="zh-CN" sz="12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/30</a:t>
            </a:r>
            <a:r>
              <a:rPr lang="zh-CN" altLang="en-US" sz="28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7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101" name="Freeform 7"/>
          <p:cNvSpPr/>
          <p:nvPr/>
        </p:nvSpPr>
        <p:spPr bwMode="auto">
          <a:xfrm>
            <a:off x="533400" y="533400"/>
            <a:ext cx="80010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round/>
          </a:ln>
        </p:spPr>
        <p:txBody>
          <a:bodyPr/>
          <a:lstStyle>
            <a:lvl1pPr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zh-CN">
              <a:ea typeface="楷体_GB2312" pitchFamily="49" charset="-122"/>
              <a:cs typeface="+mn-cs"/>
            </a:endParaRPr>
          </a:p>
        </p:txBody>
      </p:sp>
      <p:sp>
        <p:nvSpPr>
          <p:cNvPr id="3078" name="Line 8"/>
          <p:cNvSpPr>
            <a:spLocks noChangeShapeType="1"/>
          </p:cNvSpPr>
          <p:nvPr/>
        </p:nvSpPr>
        <p:spPr bwMode="auto">
          <a:xfrm>
            <a:off x="533400" y="6172200"/>
            <a:ext cx="80010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38C33BC-4584-4D96-BD9E-86B4B900919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14B6A3-5DDD-4D36-8744-319CABB9BE02}"/>
              </a:ext>
            </a:extLst>
          </p:cNvPr>
          <p:cNvSpPr txBox="1"/>
          <p:nvPr userDrawn="1"/>
        </p:nvSpPr>
        <p:spPr>
          <a:xfrm>
            <a:off x="8123270" y="6258798"/>
            <a:ext cx="936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/16</a:t>
            </a:r>
            <a:endParaRPr lang="zh-CN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91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1pPr>
      <a:lvl2pPr marL="669925" indent="-325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2pPr>
      <a:lvl3pPr marL="1022350" indent="-3511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3pPr>
      <a:lvl4pPr marL="1339850" indent="-3162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4pPr>
      <a:lvl5pPr marL="16814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5pPr>
      <a:lvl6pPr marL="21386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6pPr>
      <a:lvl7pPr marL="25958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7pPr>
      <a:lvl8pPr marL="30530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8pPr>
      <a:lvl9pPr marL="35102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7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4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1.emf"/><Relationship Id="rId7" Type="http://schemas.openxmlformats.org/officeDocument/2006/relationships/oleObject" Target="../embeddings/oleObject17.bin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1.emf"/><Relationship Id="rId4" Type="http://schemas.openxmlformats.org/officeDocument/2006/relationships/oleObject" Target="../embeddings/oleObject23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-4614" y="1353742"/>
            <a:ext cx="9148613" cy="3371402"/>
          </a:xfrm>
          <a:prstGeom prst="rect">
            <a:avLst/>
          </a:prstGeom>
          <a:solidFill>
            <a:srgbClr val="6F1B6A"/>
          </a:solidFill>
          <a:ln w="9525">
            <a:solidFill>
              <a:schemeClr val="tx1">
                <a:alpha val="0"/>
              </a:schemeClr>
            </a:solidFill>
            <a:miter lim="800000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_GB2312" pitchFamily="49" charset="-122"/>
              <a:sym typeface="黑体" panose="02010609060101010101" pitchFamily="49" charset="-122"/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0" y="-27384"/>
            <a:ext cx="9143999" cy="132343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73C2613-10BD-4F17-9580-8A67AF7B6655}"/>
              </a:ext>
            </a:extLst>
          </p:cNvPr>
          <p:cNvSpPr txBox="1">
            <a:spLocks/>
          </p:cNvSpPr>
          <p:nvPr/>
        </p:nvSpPr>
        <p:spPr bwMode="auto">
          <a:xfrm>
            <a:off x="499517" y="1820853"/>
            <a:ext cx="8136904" cy="13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 pitchFamily="49" charset="-122"/>
                <a:sym typeface="黑体" panose="02010609060101010101" pitchFamily="49" charset="-122"/>
              </a:rPr>
              <a:t>4.4</a:t>
            </a:r>
            <a:r>
              <a:rPr kumimoji="0" lang="zh-CN" altLang="en-US" sz="5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 pitchFamily="49" charset="-122"/>
                <a:sym typeface="黑体" panose="02010609060101010101" pitchFamily="49" charset="-122"/>
              </a:rPr>
              <a:t>线性方程组的解的结构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AD3C3723-0ECC-409E-BE85-0CF2105F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624"/>
            <a:ext cx="1305826" cy="12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D8DBE74-948D-48B2-83D1-0E4B650126EA}"/>
              </a:ext>
            </a:extLst>
          </p:cNvPr>
          <p:cNvSpPr txBox="1"/>
          <p:nvPr/>
        </p:nvSpPr>
        <p:spPr>
          <a:xfrm>
            <a:off x="3724217" y="339067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闵文文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151BA43-58B4-4F4A-B6F4-0270A0D1E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62" y="4725144"/>
            <a:ext cx="9152062" cy="213285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159FDD1-0C6A-4953-AAC3-6B97340A2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2178"/>
            <a:ext cx="3073514" cy="12806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1F87484-91A9-4631-BF13-2784270E4C8D}"/>
              </a:ext>
            </a:extLst>
          </p:cNvPr>
          <p:cNvSpPr txBox="1"/>
          <p:nvPr/>
        </p:nvSpPr>
        <p:spPr>
          <a:xfrm>
            <a:off x="2394922" y="3975447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云南大学，信息学院，副教授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401FA5-8F05-69AD-40FC-568FC05CB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16632"/>
            <a:ext cx="956781" cy="106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ECA3EA-4CE5-EE59-554E-9B13F8AE0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AC190E8-36CC-4458-80FA-D218E44B1474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advTm="4876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5" name="Text Box 37">
            <a:extLst>
              <a:ext uri="{FF2B5EF4-FFF2-40B4-BE49-F238E27FC236}">
                <a16:creationId xmlns:a16="http://schemas.microsoft.com/office/drawing/2014/main" id="{199E6FFF-AB85-32F3-9F48-749923A14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1185863"/>
            <a:ext cx="8397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齐次线性方程组的解集的</a:t>
            </a:r>
            <a:r>
              <a:rPr lang="zh-CN" altLang="en-US" dirty="0">
                <a:solidFill>
                  <a:srgbClr val="FF0000"/>
                </a:solidFill>
              </a:rPr>
              <a:t>最大无关组</a:t>
            </a:r>
            <a:r>
              <a:rPr lang="zh-CN" altLang="en-US" dirty="0"/>
              <a:t>称为该齐次线</a:t>
            </a:r>
          </a:p>
        </p:txBody>
      </p:sp>
      <p:sp>
        <p:nvSpPr>
          <p:cNvPr id="7206" name="Text Box 38">
            <a:extLst>
              <a:ext uri="{FF2B5EF4-FFF2-40B4-BE49-F238E27FC236}">
                <a16:creationId xmlns:a16="http://schemas.microsoft.com/office/drawing/2014/main" id="{BDAD19F6-A51B-9398-7E62-0D6E59D70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" y="1822450"/>
            <a:ext cx="49514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性方程组的</a:t>
            </a:r>
            <a:r>
              <a:rPr lang="zh-CN" altLang="en-US" sz="32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基础解系</a:t>
            </a:r>
            <a:r>
              <a:rPr lang="en-US" altLang="zh-CN" dirty="0"/>
              <a:t>.</a:t>
            </a:r>
            <a:endParaRPr lang="en-US" altLang="zh-CN" dirty="0">
              <a:sym typeface="Symbol" panose="05050102010706020507" pitchFamily="18" charset="2"/>
            </a:endParaRPr>
          </a:p>
        </p:txBody>
      </p:sp>
      <p:sp>
        <p:nvSpPr>
          <p:cNvPr id="7207" name="Text Box 39">
            <a:extLst>
              <a:ext uri="{FF2B5EF4-FFF2-40B4-BE49-F238E27FC236}">
                <a16:creationId xmlns:a16="http://schemas.microsoft.com/office/drawing/2014/main" id="{5C994E3A-DE97-63E9-B1E1-B20276C56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7950" y="1855788"/>
            <a:ext cx="5226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由上面的讨论可知，要求齐次</a:t>
            </a:r>
          </a:p>
        </p:txBody>
      </p:sp>
      <p:sp>
        <p:nvSpPr>
          <p:cNvPr id="7208" name="Text Box 40">
            <a:extLst>
              <a:ext uri="{FF2B5EF4-FFF2-40B4-BE49-F238E27FC236}">
                <a16:creationId xmlns:a16="http://schemas.microsoft.com/office/drawing/2014/main" id="{B056B7EB-FB15-D9F8-AA6C-D0158F6BE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" y="2538413"/>
            <a:ext cx="76374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线性方程组的通解，只需求出它的基础解系</a:t>
            </a:r>
            <a:r>
              <a:rPr lang="en-US" altLang="zh-CN"/>
              <a:t>.</a:t>
            </a:r>
          </a:p>
        </p:txBody>
      </p:sp>
      <p:sp>
        <p:nvSpPr>
          <p:cNvPr id="7210" name="Text Box 42">
            <a:extLst>
              <a:ext uri="{FF2B5EF4-FFF2-40B4-BE49-F238E27FC236}">
                <a16:creationId xmlns:a16="http://schemas.microsoft.com/office/drawing/2014/main" id="{D7435B81-4217-03B6-EA9D-69154721C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3216275"/>
            <a:ext cx="857840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上一章我们用初等变换的方法求线性方程组的通解，</a:t>
            </a:r>
          </a:p>
        </p:txBody>
      </p:sp>
      <p:sp>
        <p:nvSpPr>
          <p:cNvPr id="7211" name="Text Box 43">
            <a:extLst>
              <a:ext uri="{FF2B5EF4-FFF2-40B4-BE49-F238E27FC236}">
                <a16:creationId xmlns:a16="http://schemas.microsoft.com/office/drawing/2014/main" id="{3840AFC9-8723-58F5-925E-FAC0F350E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" y="3900488"/>
            <a:ext cx="9010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下面我们用同一方法来求齐次线性方程组的基础解系</a:t>
            </a:r>
            <a:r>
              <a:rPr lang="en-US" altLang="zh-CN"/>
              <a:t>.</a:t>
            </a:r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5" grpId="0" build="p" autoUpdateAnimBg="0"/>
      <p:bldP spid="7206" grpId="0" build="p" autoUpdateAnimBg="0" advAuto="0"/>
      <p:bldP spid="7207" grpId="0" build="p" autoUpdateAnimBg="0"/>
      <p:bldP spid="7208" grpId="0" build="p" autoUpdateAnimBg="0" advAuto="0"/>
      <p:bldP spid="7210" grpId="0" build="p" autoUpdateAnimBg="0"/>
      <p:bldP spid="7211" grpId="0" build="p" autoUpdateAnimBg="0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03" name="Object 11">
            <a:extLst>
              <a:ext uri="{FF2B5EF4-FFF2-40B4-BE49-F238E27FC236}">
                <a16:creationId xmlns:a16="http://schemas.microsoft.com/office/drawing/2014/main" id="{AE1A855C-E44C-CBE4-9247-11E7CAC159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6838" y="2800350"/>
          <a:ext cx="6132512" cy="353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70000" imgH="1371600" progId="Equation.3">
                  <p:embed/>
                </p:oleObj>
              </mc:Choice>
              <mc:Fallback>
                <p:oleObj name="Equation" r:id="rId2" imgW="2070000" imgH="1371600" progId="Equation.3">
                  <p:embed/>
                  <p:pic>
                    <p:nvPicPr>
                      <p:cNvPr id="8203" name="Object 11">
                        <a:extLst>
                          <a:ext uri="{FF2B5EF4-FFF2-40B4-BE49-F238E27FC236}">
                            <a16:creationId xmlns:a16="http://schemas.microsoft.com/office/drawing/2014/main" id="{AE1A855C-E44C-CBE4-9247-11E7CAC159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838" y="2800350"/>
                        <a:ext cx="6132512" cy="353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22" name="Rectangle 30">
            <a:extLst>
              <a:ext uri="{FF2B5EF4-FFF2-40B4-BE49-F238E27FC236}">
                <a16:creationId xmlns:a16="http://schemas.microsoft.com/office/drawing/2014/main" id="{DA1FB54B-6568-81B1-CB00-AD062FDF9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711200"/>
            <a:ext cx="3971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2.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基础解系的求法</a:t>
            </a:r>
          </a:p>
        </p:txBody>
      </p:sp>
      <p:sp>
        <p:nvSpPr>
          <p:cNvPr id="8224" name="Rectangle 32">
            <a:extLst>
              <a:ext uri="{FF2B5EF4-FFF2-40B4-BE49-F238E27FC236}">
                <a16:creationId xmlns:a16="http://schemas.microsoft.com/office/drawing/2014/main" id="{E4B97D8F-29A7-860B-1CC7-CF120676C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63" y="1490663"/>
            <a:ext cx="83645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设系数矩阵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的秩为</a:t>
            </a:r>
            <a:r>
              <a:rPr lang="zh-CN" altLang="en-US" i="1"/>
              <a:t> </a:t>
            </a:r>
            <a:r>
              <a:rPr lang="en-US" altLang="zh-CN" b="0" i="1"/>
              <a:t>r</a:t>
            </a:r>
            <a:r>
              <a:rPr lang="en-US" altLang="zh-CN"/>
              <a:t> , </a:t>
            </a:r>
            <a:r>
              <a:rPr lang="zh-CN" altLang="en-US"/>
              <a:t>并不妨设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的前</a:t>
            </a:r>
            <a:r>
              <a:rPr lang="zh-CN" altLang="en-US" i="1"/>
              <a:t> </a:t>
            </a:r>
            <a:r>
              <a:rPr lang="en-US" altLang="zh-CN" b="0" i="1"/>
              <a:t>r</a:t>
            </a:r>
            <a:r>
              <a:rPr lang="en-US" altLang="zh-CN"/>
              <a:t> </a:t>
            </a:r>
            <a:r>
              <a:rPr lang="zh-CN" altLang="en-US"/>
              <a:t>个列向量</a:t>
            </a:r>
          </a:p>
        </p:txBody>
      </p:sp>
      <p:sp>
        <p:nvSpPr>
          <p:cNvPr id="8225" name="Rectangle 33">
            <a:extLst>
              <a:ext uri="{FF2B5EF4-FFF2-40B4-BE49-F238E27FC236}">
                <a16:creationId xmlns:a16="http://schemas.microsoft.com/office/drawing/2014/main" id="{7B25D945-09E4-5CB2-B0DD-321361228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25" y="2103438"/>
            <a:ext cx="57546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线性无关</a:t>
            </a:r>
            <a:r>
              <a:rPr lang="en-US" altLang="zh-CN"/>
              <a:t>, </a:t>
            </a:r>
            <a:r>
              <a:rPr lang="zh-CN" altLang="en-US"/>
              <a:t>于是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的行最简形矩阵为</a:t>
            </a:r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2" grpId="0" autoUpdateAnimBg="0"/>
      <p:bldP spid="8224" grpId="0" autoUpdateAnimBg="0"/>
      <p:bldP spid="8225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27" name="Object 11">
            <a:extLst>
              <a:ext uri="{FF2B5EF4-FFF2-40B4-BE49-F238E27FC236}">
                <a16:creationId xmlns:a16="http://schemas.microsoft.com/office/drawing/2014/main" id="{E46151B4-AD23-1C26-156F-5E39F0D59A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6788" y="1630363"/>
          <a:ext cx="6434137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70000" imgH="711000" progId="Equation.3">
                  <p:embed/>
                </p:oleObj>
              </mc:Choice>
              <mc:Fallback>
                <p:oleObj name="Equation" r:id="rId2" imgW="2070000" imgH="711000" progId="Equation.3">
                  <p:embed/>
                  <p:pic>
                    <p:nvPicPr>
                      <p:cNvPr id="9227" name="Object 11">
                        <a:extLst>
                          <a:ext uri="{FF2B5EF4-FFF2-40B4-BE49-F238E27FC236}">
                            <a16:creationId xmlns:a16="http://schemas.microsoft.com/office/drawing/2014/main" id="{E46151B4-AD23-1C26-156F-5E39F0D59A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6788" y="1630363"/>
                        <a:ext cx="6434137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7" name="Rectangle 31">
            <a:extLst>
              <a:ext uri="{FF2B5EF4-FFF2-40B4-BE49-F238E27FC236}">
                <a16:creationId xmlns:a16="http://schemas.microsoft.com/office/drawing/2014/main" id="{ED2EEBA8-94C3-C89D-77FD-2D550877C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819150"/>
            <a:ext cx="36210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与 </a:t>
            </a:r>
            <a:r>
              <a:rPr lang="en-US" altLang="zh-CN" i="1"/>
              <a:t>B</a:t>
            </a:r>
            <a:r>
              <a:rPr lang="en-US" altLang="zh-CN"/>
              <a:t> </a:t>
            </a:r>
            <a:r>
              <a:rPr lang="zh-CN" altLang="en-US"/>
              <a:t>对应</a:t>
            </a:r>
            <a:r>
              <a:rPr lang="en-US" altLang="zh-CN"/>
              <a:t>, </a:t>
            </a:r>
            <a:r>
              <a:rPr lang="zh-CN" altLang="en-US"/>
              <a:t>即有方程组</a:t>
            </a:r>
          </a:p>
        </p:txBody>
      </p:sp>
      <p:sp>
        <p:nvSpPr>
          <p:cNvPr id="9250" name="Rectangle 34">
            <a:extLst>
              <a:ext uri="{FF2B5EF4-FFF2-40B4-BE49-F238E27FC236}">
                <a16:creationId xmlns:a16="http://schemas.microsoft.com/office/drawing/2014/main" id="{1F496B92-8B26-7620-0C9A-A6E2BB06F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867150"/>
            <a:ext cx="9002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把 </a:t>
            </a:r>
            <a:r>
              <a:rPr lang="en-US" altLang="zh-CN" b="0" i="1"/>
              <a:t>x</a:t>
            </a:r>
            <a:r>
              <a:rPr lang="en-US" altLang="zh-CN" b="0" i="1" baseline="-25000"/>
              <a:t>r</a:t>
            </a:r>
            <a:r>
              <a:rPr lang="en-US" altLang="zh-CN" baseline="-25000"/>
              <a:t>+1</a:t>
            </a:r>
            <a:r>
              <a:rPr lang="en-US" altLang="zh-CN"/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  <a:r>
              <a:rPr lang="en-US" altLang="zh-CN" b="0" i="1"/>
              <a:t>x</a:t>
            </a:r>
            <a:r>
              <a:rPr lang="en-US" altLang="zh-CN" b="0" i="1" baseline="-25000"/>
              <a:t>n</a:t>
            </a:r>
            <a:r>
              <a:rPr lang="en-US" altLang="zh-CN" i="1"/>
              <a:t> </a:t>
            </a:r>
            <a:r>
              <a:rPr lang="zh-CN" altLang="en-US"/>
              <a:t>作为自由未知量，并令它们依次等于 </a:t>
            </a:r>
            <a:r>
              <a:rPr lang="en-US" altLang="zh-CN" b="0" i="1"/>
              <a:t>c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</a:p>
        </p:txBody>
      </p:sp>
      <p:sp>
        <p:nvSpPr>
          <p:cNvPr id="9251" name="Rectangle 35">
            <a:extLst>
              <a:ext uri="{FF2B5EF4-FFF2-40B4-BE49-F238E27FC236}">
                <a16:creationId xmlns:a16="http://schemas.microsoft.com/office/drawing/2014/main" id="{2AB1C585-D6F8-5A04-86E4-84DF986B9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567238"/>
            <a:ext cx="5153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  <a:r>
              <a:rPr lang="en-US" altLang="zh-CN" b="0" i="1"/>
              <a:t>c</a:t>
            </a:r>
            <a:r>
              <a:rPr lang="en-US" altLang="zh-CN" b="0" i="1" baseline="-25000"/>
              <a:t>n</a:t>
            </a:r>
            <a:r>
              <a:rPr lang="en-US" altLang="zh-CN" baseline="-25000">
                <a:latin typeface="黑体" panose="02010609060101010101" pitchFamily="49" charset="-122"/>
              </a:rPr>
              <a:t>-</a:t>
            </a:r>
            <a:r>
              <a:rPr lang="en-US" altLang="zh-CN" b="0" i="1" baseline="-25000"/>
              <a:t>r</a:t>
            </a:r>
            <a:r>
              <a:rPr lang="en-US" altLang="zh-CN" i="1" baseline="-25000"/>
              <a:t> </a:t>
            </a:r>
            <a:r>
              <a:rPr lang="zh-CN" altLang="en-US"/>
              <a:t>，可得方程组 </a:t>
            </a:r>
            <a:r>
              <a:rPr lang="en-US" altLang="zh-CN"/>
              <a:t>(1) </a:t>
            </a:r>
            <a:r>
              <a:rPr lang="zh-CN" altLang="en-US"/>
              <a:t>的通解 </a:t>
            </a:r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7" grpId="0" autoUpdateAnimBg="0"/>
      <p:bldP spid="9250" grpId="0" autoUpdateAnimBg="0"/>
      <p:bldP spid="9251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6" name="Object 2">
            <a:extLst>
              <a:ext uri="{FF2B5EF4-FFF2-40B4-BE49-F238E27FC236}">
                <a16:creationId xmlns:a16="http://schemas.microsoft.com/office/drawing/2014/main" id="{8D7B10FE-3547-DEF7-A3F2-B85F093600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6538" y="681038"/>
          <a:ext cx="6307137" cy="337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35160" imgH="1625400" progId="Equation.3">
                  <p:embed/>
                </p:oleObj>
              </mc:Choice>
              <mc:Fallback>
                <p:oleObj name="Equation" r:id="rId2" imgW="3035160" imgH="1625400" progId="Equation.3">
                  <p:embed/>
                  <p:pic>
                    <p:nvPicPr>
                      <p:cNvPr id="47106" name="Object 2">
                        <a:extLst>
                          <a:ext uri="{FF2B5EF4-FFF2-40B4-BE49-F238E27FC236}">
                            <a16:creationId xmlns:a16="http://schemas.microsoft.com/office/drawing/2014/main" id="{8D7B10FE-3547-DEF7-A3F2-B85F093600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681038"/>
                        <a:ext cx="6307137" cy="337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8" name="Text Box 4">
            <a:extLst>
              <a:ext uri="{FF2B5EF4-FFF2-40B4-BE49-F238E27FC236}">
                <a16:creationId xmlns:a16="http://schemas.microsoft.com/office/drawing/2014/main" id="{D29518A5-B62B-16BB-497B-5F2FEB25A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4181475"/>
            <a:ext cx="22304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把上式记作</a:t>
            </a:r>
          </a:p>
        </p:txBody>
      </p:sp>
      <p:sp>
        <p:nvSpPr>
          <p:cNvPr id="47109" name="Rectangle 5">
            <a:extLst>
              <a:ext uri="{FF2B5EF4-FFF2-40B4-BE49-F238E27FC236}">
                <a16:creationId xmlns:a16="http://schemas.microsoft.com/office/drawing/2014/main" id="{15B6D38D-06BB-2244-89BF-363DBC34F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6800" y="4826000"/>
            <a:ext cx="4835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ym typeface="Symbol" panose="05050102010706020507" pitchFamily="18" charset="2"/>
              </a:rPr>
              <a:t>x</a:t>
            </a:r>
            <a:r>
              <a:rPr lang="en-US" altLang="zh-CN">
                <a:sym typeface="Symbol" panose="05050102010706020507" pitchFamily="18" charset="2"/>
              </a:rPr>
              <a:t> = </a:t>
            </a:r>
            <a:r>
              <a:rPr lang="en-US" altLang="zh-CN" b="0" i="1">
                <a:sym typeface="Symbol" panose="05050102010706020507" pitchFamily="18" charset="2"/>
              </a:rPr>
              <a:t>c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ym typeface="Symbol" panose="05050102010706020507" pitchFamily="18" charset="2"/>
              </a:rPr>
              <a:t>1 </a:t>
            </a:r>
            <a:r>
              <a:rPr lang="en-US" altLang="zh-CN">
                <a:sym typeface="Symbol" panose="05050102010706020507" pitchFamily="18" charset="2"/>
              </a:rPr>
              <a:t>+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 b="0" i="1">
                <a:sym typeface="Symbol" panose="05050102010706020507" pitchFamily="18" charset="2"/>
              </a:rPr>
              <a:t>c</a:t>
            </a:r>
            <a:r>
              <a:rPr lang="en-US" altLang="zh-CN" baseline="-25000">
                <a:sym typeface="Symbol" panose="05050102010706020507" pitchFamily="18" charset="2"/>
              </a:rPr>
              <a:t>2 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 +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pitchFamily="18" charset="2"/>
              </a:rPr>
              <a:t>+ </a:t>
            </a:r>
            <a:r>
              <a:rPr lang="en-US" altLang="zh-CN" b="0" i="1">
                <a:sym typeface="Symbol" panose="05050102010706020507" pitchFamily="18" charset="2"/>
              </a:rPr>
              <a:t>c</a:t>
            </a:r>
            <a:r>
              <a:rPr lang="en-US" altLang="zh-CN" b="0" i="1" baseline="-25000">
                <a:sym typeface="Symbol" panose="05050102010706020507" pitchFamily="18" charset="2"/>
              </a:rPr>
              <a:t>n</a:t>
            </a:r>
            <a:r>
              <a:rPr lang="en-US" altLang="zh-CN" baseline="-25000">
                <a:latin typeface="黑体" panose="02010609060101010101" pitchFamily="49" charset="-122"/>
                <a:sym typeface="Symbol" panose="05050102010706020507" pitchFamily="18" charset="2"/>
              </a:rPr>
              <a:t>-</a:t>
            </a:r>
            <a:r>
              <a:rPr lang="en-US" altLang="zh-CN" b="0" i="1" baseline="-25000">
                <a:sym typeface="Symbol" panose="05050102010706020507" pitchFamily="18" charset="2"/>
              </a:rPr>
              <a:t>r</a:t>
            </a:r>
            <a:r>
              <a:rPr lang="en-US" altLang="zh-CN" i="1">
                <a:sym typeface="Symbol" panose="05050102010706020507" pitchFamily="18" charset="2"/>
              </a:rPr>
              <a:t> </a:t>
            </a:r>
            <a:r>
              <a:rPr lang="en-US" altLang="zh-CN" b="0" i="1" baseline="-25000">
                <a:sym typeface="Symbol" panose="05050102010706020507" pitchFamily="18" charset="2"/>
              </a:rPr>
              <a:t>n</a:t>
            </a:r>
            <a:r>
              <a:rPr lang="en-US" altLang="zh-CN" baseline="-25000">
                <a:latin typeface="黑体" panose="02010609060101010101" pitchFamily="49" charset="-122"/>
                <a:sym typeface="Symbol" panose="05050102010706020507" pitchFamily="18" charset="2"/>
              </a:rPr>
              <a:t>-</a:t>
            </a:r>
            <a:r>
              <a:rPr lang="en-US" altLang="zh-CN" b="0" i="1" baseline="-25000">
                <a:sym typeface="Symbol" panose="05050102010706020507" pitchFamily="18" charset="2"/>
              </a:rPr>
              <a:t>r </a:t>
            </a:r>
            <a:r>
              <a:rPr lang="en-US" altLang="zh-CN">
                <a:sym typeface="Symbol" panose="05050102010706020507" pitchFamily="18" charset="2"/>
              </a:rPr>
              <a:t>,</a:t>
            </a:r>
          </a:p>
        </p:txBody>
      </p:sp>
      <p:sp>
        <p:nvSpPr>
          <p:cNvPr id="47110" name="Text Box 6">
            <a:extLst>
              <a:ext uri="{FF2B5EF4-FFF2-40B4-BE49-F238E27FC236}">
                <a16:creationId xmlns:a16="http://schemas.microsoft.com/office/drawing/2014/main" id="{BEF7CC7C-5EA9-12B3-A889-BF2B284CF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38" y="5541963"/>
            <a:ext cx="90090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可知解集 </a:t>
            </a:r>
            <a:r>
              <a:rPr lang="en-US" altLang="zh-CN" i="1"/>
              <a:t>S</a:t>
            </a:r>
            <a:r>
              <a:rPr lang="en-US" altLang="zh-CN"/>
              <a:t> </a:t>
            </a:r>
            <a:r>
              <a:rPr lang="zh-CN" altLang="en-US"/>
              <a:t>中的任一向量 </a:t>
            </a:r>
            <a:r>
              <a:rPr lang="en-US" altLang="zh-CN" i="1"/>
              <a:t>x</a:t>
            </a:r>
            <a:r>
              <a:rPr lang="en-US" altLang="zh-CN"/>
              <a:t> </a:t>
            </a:r>
            <a:r>
              <a:rPr lang="zh-CN" altLang="en-US"/>
              <a:t>能由 </a:t>
            </a:r>
            <a:r>
              <a:rPr lang="zh-CN" altLang="en-US" i="1"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i="1">
                <a:sym typeface="Symbol" panose="05050102010706020507" pitchFamily="18" charset="2"/>
              </a:rPr>
              <a:t> </a:t>
            </a:r>
            <a:r>
              <a:rPr lang="en-US" altLang="zh-CN" b="0" i="1" baseline="-25000">
                <a:sym typeface="Symbol" panose="05050102010706020507" pitchFamily="18" charset="2"/>
              </a:rPr>
              <a:t>n</a:t>
            </a:r>
            <a:r>
              <a:rPr lang="en-US" altLang="zh-CN" baseline="-25000">
                <a:latin typeface="黑体" panose="02010609060101010101" pitchFamily="49" charset="-122"/>
                <a:sym typeface="Symbol" panose="05050102010706020507" pitchFamily="18" charset="2"/>
              </a:rPr>
              <a:t>-</a:t>
            </a:r>
            <a:r>
              <a:rPr lang="en-US" altLang="zh-CN" b="0" i="1" baseline="-25000">
                <a:sym typeface="Symbol" panose="05050102010706020507" pitchFamily="18" charset="2"/>
              </a:rPr>
              <a:t>r</a:t>
            </a:r>
            <a:r>
              <a:rPr lang="zh-CN" altLang="en-US"/>
              <a:t>线性表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8" grpId="0" build="p" autoUpdateAnimBg="0"/>
      <p:bldP spid="47109" grpId="0" build="p" autoUpdateAnimBg="0"/>
      <p:bldP spid="47110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>
            <a:extLst>
              <a:ext uri="{FF2B5EF4-FFF2-40B4-BE49-F238E27FC236}">
                <a16:creationId xmlns:a16="http://schemas.microsoft.com/office/drawing/2014/main" id="{5EE992FF-1D42-EBE2-88E0-CF15B01D9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8" y="984250"/>
            <a:ext cx="89836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示，又因为矩阵 </a:t>
            </a:r>
            <a:r>
              <a:rPr lang="en-US" altLang="zh-CN"/>
              <a:t>(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="0" i="1" baseline="-25000">
                <a:sym typeface="Symbol" panose="05050102010706020507" pitchFamily="18" charset="2"/>
              </a:rPr>
              <a:t>n</a:t>
            </a:r>
            <a:r>
              <a:rPr lang="en-US" altLang="zh-CN" baseline="-25000">
                <a:latin typeface="黑体" panose="02010609060101010101" pitchFamily="49" charset="-122"/>
                <a:sym typeface="Symbol" panose="05050102010706020507" pitchFamily="18" charset="2"/>
              </a:rPr>
              <a:t>-</a:t>
            </a:r>
            <a:r>
              <a:rPr lang="en-US" altLang="zh-CN" b="0" i="1" baseline="-25000">
                <a:sym typeface="Symbol" panose="05050102010706020507" pitchFamily="18" charset="2"/>
              </a:rPr>
              <a:t>r </a:t>
            </a:r>
            <a:r>
              <a:rPr lang="en-US" altLang="zh-CN"/>
              <a:t>) </a:t>
            </a:r>
            <a:r>
              <a:rPr lang="zh-CN" altLang="en-US"/>
              <a:t>中有 </a:t>
            </a:r>
            <a:r>
              <a:rPr lang="en-US" altLang="zh-CN" b="0" i="1"/>
              <a:t>n</a:t>
            </a:r>
            <a:r>
              <a:rPr lang="en-US" altLang="zh-CN"/>
              <a:t> – </a:t>
            </a:r>
            <a:r>
              <a:rPr lang="en-US" altLang="zh-CN" b="0" i="1"/>
              <a:t>r </a:t>
            </a:r>
            <a:r>
              <a:rPr lang="zh-CN" altLang="en-US"/>
              <a:t>阶子式 </a:t>
            </a:r>
          </a:p>
        </p:txBody>
      </p:sp>
      <p:sp>
        <p:nvSpPr>
          <p:cNvPr id="48131" name="Text Box 3">
            <a:extLst>
              <a:ext uri="{FF2B5EF4-FFF2-40B4-BE49-F238E27FC236}">
                <a16:creationId xmlns:a16="http://schemas.microsoft.com/office/drawing/2014/main" id="{C31ACA06-4E22-4A4E-7A8B-5B2C5D4A3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938" y="1620838"/>
            <a:ext cx="2322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| </a:t>
            </a:r>
            <a:r>
              <a:rPr lang="en-US" altLang="zh-CN" i="1"/>
              <a:t>E</a:t>
            </a:r>
            <a:r>
              <a:rPr lang="en-US" altLang="zh-CN" b="0" i="1" baseline="-25000"/>
              <a:t>n</a:t>
            </a:r>
            <a:r>
              <a:rPr lang="en-US" altLang="zh-CN" i="1" baseline="-25000"/>
              <a:t> </a:t>
            </a:r>
            <a:r>
              <a:rPr lang="en-US" altLang="zh-CN" baseline="-25000"/>
              <a:t>– </a:t>
            </a:r>
            <a:r>
              <a:rPr lang="en-US" altLang="zh-CN" b="0" i="1" baseline="-25000"/>
              <a:t>r</a:t>
            </a:r>
            <a:r>
              <a:rPr lang="en-US" altLang="zh-CN" i="1" baseline="-25000"/>
              <a:t> </a:t>
            </a:r>
            <a:r>
              <a:rPr lang="en-US" altLang="zh-CN"/>
              <a:t>| </a:t>
            </a:r>
            <a:r>
              <a:rPr lang="en-US" altLang="zh-CN">
                <a:sym typeface="Symbol" panose="05050102010706020507" pitchFamily="18" charset="2"/>
              </a:rPr>
              <a:t> 0</a:t>
            </a:r>
            <a:r>
              <a:rPr lang="zh-CN" altLang="en-US">
                <a:sym typeface="Symbol" panose="05050102010706020507" pitchFamily="18" charset="2"/>
              </a:rPr>
              <a:t>，</a:t>
            </a:r>
            <a:endParaRPr lang="zh-CN" altLang="en-US"/>
          </a:p>
        </p:txBody>
      </p:sp>
      <p:sp>
        <p:nvSpPr>
          <p:cNvPr id="48132" name="Text Box 4">
            <a:extLst>
              <a:ext uri="{FF2B5EF4-FFF2-40B4-BE49-F238E27FC236}">
                <a16:creationId xmlns:a16="http://schemas.microsoft.com/office/drawing/2014/main" id="{70163ED9-7A71-348D-EDEA-115D81086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538" y="2278063"/>
            <a:ext cx="41529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所以 </a:t>
            </a:r>
            <a:r>
              <a:rPr lang="zh-CN" altLang="en-US" i="1"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="0" i="1" baseline="-25000">
                <a:sym typeface="Symbol" panose="05050102010706020507" pitchFamily="18" charset="2"/>
              </a:rPr>
              <a:t>n</a:t>
            </a:r>
            <a:r>
              <a:rPr lang="en-US" altLang="zh-CN" baseline="-25000">
                <a:latin typeface="黑体" panose="02010609060101010101" pitchFamily="49" charset="-122"/>
                <a:sym typeface="Symbol" panose="05050102010706020507" pitchFamily="18" charset="2"/>
              </a:rPr>
              <a:t>-</a:t>
            </a:r>
            <a:r>
              <a:rPr lang="en-US" altLang="zh-CN" b="0" i="1" baseline="-25000">
                <a:sym typeface="Symbol" panose="05050102010706020507" pitchFamily="18" charset="2"/>
              </a:rPr>
              <a:t>r</a:t>
            </a:r>
            <a:r>
              <a:rPr lang="zh-CN" altLang="en-US"/>
              <a:t>线性</a:t>
            </a:r>
          </a:p>
        </p:txBody>
      </p:sp>
      <p:sp>
        <p:nvSpPr>
          <p:cNvPr id="48133" name="Text Box 5">
            <a:extLst>
              <a:ext uri="{FF2B5EF4-FFF2-40B4-BE49-F238E27FC236}">
                <a16:creationId xmlns:a16="http://schemas.microsoft.com/office/drawing/2014/main" id="{0EC744B3-E30A-257A-96DA-C60C425D9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2990850"/>
            <a:ext cx="8013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</a:rPr>
              <a:t>根据最大无关组的等价定义</a:t>
            </a:r>
            <a:r>
              <a:rPr lang="zh-CN" altLang="en-US" dirty="0"/>
              <a:t>，即知 </a:t>
            </a:r>
            <a:r>
              <a:rPr lang="zh-CN" altLang="en-US" i="1" dirty="0">
                <a:sym typeface="Symbol" panose="05050102010706020507" pitchFamily="18" charset="2"/>
              </a:rPr>
              <a:t></a:t>
            </a:r>
            <a:r>
              <a:rPr lang="en-US" altLang="zh-CN" baseline="-25000" dirty="0">
                <a:sym typeface="Symbol" panose="05050102010706020507" pitchFamily="18" charset="2"/>
              </a:rPr>
              <a:t>1</a:t>
            </a:r>
            <a:r>
              <a:rPr lang="en-US" altLang="zh-CN" dirty="0">
                <a:sym typeface="Symbol" panose="05050102010706020507" pitchFamily="18" charset="2"/>
              </a:rPr>
              <a:t> , </a:t>
            </a:r>
            <a:r>
              <a:rPr lang="en-US" altLang="zh-CN" i="1" dirty="0">
                <a:sym typeface="Symbol" panose="05050102010706020507" pitchFamily="18" charset="2"/>
              </a:rPr>
              <a:t></a:t>
            </a:r>
            <a:r>
              <a:rPr lang="en-US" altLang="zh-CN" baseline="-25000" dirty="0">
                <a:sym typeface="Symbol" panose="05050102010706020507" pitchFamily="18" charset="2"/>
              </a:rPr>
              <a:t>2</a:t>
            </a:r>
            <a:r>
              <a:rPr lang="en-US" altLang="zh-CN" dirty="0">
                <a:sym typeface="Symbol" panose="05050102010706020507" pitchFamily="18" charset="2"/>
              </a:rPr>
              <a:t> , </a:t>
            </a:r>
            <a:r>
              <a:rPr lang="en-US" altLang="zh-CN" dirty="0"/>
              <a:t>··· </a:t>
            </a:r>
            <a:r>
              <a:rPr lang="en-US" altLang="zh-CN" dirty="0">
                <a:sym typeface="Symbol" panose="05050102010706020507" pitchFamily="18" charset="2"/>
              </a:rPr>
              <a:t>, </a:t>
            </a:r>
            <a:r>
              <a:rPr lang="en-US" altLang="zh-CN" i="1" dirty="0">
                <a:sym typeface="Symbol" panose="05050102010706020507" pitchFamily="18" charset="2"/>
              </a:rPr>
              <a:t></a:t>
            </a:r>
            <a:r>
              <a:rPr lang="en-US" altLang="zh-CN" b="0" i="1" baseline="-25000" dirty="0">
                <a:sym typeface="Symbol" panose="05050102010706020507" pitchFamily="18" charset="2"/>
              </a:rPr>
              <a:t>n</a:t>
            </a:r>
            <a:r>
              <a:rPr lang="en-US" altLang="zh-CN" baseline="-25000" dirty="0">
                <a:sym typeface="Symbol" panose="05050102010706020507" pitchFamily="18" charset="2"/>
              </a:rPr>
              <a:t>-</a:t>
            </a:r>
            <a:r>
              <a:rPr lang="en-US" altLang="zh-CN" b="0" i="1" baseline="-25000" dirty="0">
                <a:sym typeface="Symbol" panose="05050102010706020507" pitchFamily="18" charset="2"/>
              </a:rPr>
              <a:t>r</a:t>
            </a:r>
          </a:p>
        </p:txBody>
      </p:sp>
      <p:sp>
        <p:nvSpPr>
          <p:cNvPr id="48135" name="Text Box 7">
            <a:extLst>
              <a:ext uri="{FF2B5EF4-FFF2-40B4-BE49-F238E27FC236}">
                <a16:creationId xmlns:a16="http://schemas.microsoft.com/office/drawing/2014/main" id="{1B086E74-660E-3216-2AE1-D32911B3D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8" y="3670300"/>
            <a:ext cx="4321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是解集 </a:t>
            </a:r>
            <a:r>
              <a:rPr lang="en-US" altLang="zh-CN" i="1"/>
              <a:t>S</a:t>
            </a:r>
            <a:r>
              <a:rPr lang="en-US" altLang="zh-CN"/>
              <a:t> </a:t>
            </a:r>
            <a:r>
              <a:rPr lang="zh-CN" altLang="en-US"/>
              <a:t>的最大无关组，</a:t>
            </a:r>
          </a:p>
        </p:txBody>
      </p:sp>
      <p:sp>
        <p:nvSpPr>
          <p:cNvPr id="48136" name="Text Box 8">
            <a:extLst>
              <a:ext uri="{FF2B5EF4-FFF2-40B4-BE49-F238E27FC236}">
                <a16:creationId xmlns:a16="http://schemas.microsoft.com/office/drawing/2014/main" id="{E1DACCED-4EC5-2D13-0743-40B3105C1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0338" y="3644900"/>
            <a:ext cx="49768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即 </a:t>
            </a:r>
            <a:r>
              <a:rPr lang="zh-CN" altLang="en-US" i="1"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="0" i="1" baseline="-25000">
                <a:sym typeface="Symbol" panose="05050102010706020507" pitchFamily="18" charset="2"/>
              </a:rPr>
              <a:t>n</a:t>
            </a:r>
            <a:r>
              <a:rPr lang="en-US" altLang="zh-CN" baseline="-25000">
                <a:latin typeface="黑体" panose="02010609060101010101" pitchFamily="49" charset="-122"/>
                <a:sym typeface="Symbol" panose="05050102010706020507" pitchFamily="18" charset="2"/>
              </a:rPr>
              <a:t>-</a:t>
            </a:r>
            <a:r>
              <a:rPr lang="en-US" altLang="zh-CN" b="0" i="1" baseline="-25000">
                <a:sym typeface="Symbol" panose="05050102010706020507" pitchFamily="18" charset="2"/>
              </a:rPr>
              <a:t>r</a:t>
            </a:r>
            <a:r>
              <a:rPr lang="zh-CN" altLang="en-US"/>
              <a:t>是方程组 </a:t>
            </a:r>
            <a:r>
              <a:rPr lang="en-US" altLang="zh-CN"/>
              <a:t>(1)</a:t>
            </a:r>
          </a:p>
        </p:txBody>
      </p:sp>
      <p:sp>
        <p:nvSpPr>
          <p:cNvPr id="48137" name="Text Box 9">
            <a:extLst>
              <a:ext uri="{FF2B5EF4-FFF2-40B4-BE49-F238E27FC236}">
                <a16:creationId xmlns:a16="http://schemas.microsoft.com/office/drawing/2014/main" id="{FBC4D12D-C3A7-D1F2-953A-29191DE8D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8" y="4332288"/>
            <a:ext cx="28400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的基础解系</a:t>
            </a:r>
            <a:r>
              <a:rPr lang="en-US" altLang="zh-CN"/>
              <a:t>.</a:t>
            </a:r>
          </a:p>
        </p:txBody>
      </p:sp>
      <p:sp>
        <p:nvSpPr>
          <p:cNvPr id="48138" name="Rectangle 10">
            <a:extLst>
              <a:ext uri="{FF2B5EF4-FFF2-40B4-BE49-F238E27FC236}">
                <a16:creationId xmlns:a16="http://schemas.microsoft.com/office/drawing/2014/main" id="{6FAF22C0-5346-DEC6-B261-0BD2C0F03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2273300"/>
            <a:ext cx="4719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ym typeface="Symbol" panose="05050102010706020507" pitchFamily="18" charset="2"/>
              </a:rPr>
              <a:t>故 </a:t>
            </a:r>
            <a:r>
              <a:rPr lang="en-US" altLang="zh-CN" i="1">
                <a:sym typeface="Symbol" panose="05050102010706020507" pitchFamily="18" charset="2"/>
              </a:rPr>
              <a:t>R</a:t>
            </a:r>
            <a:r>
              <a:rPr lang="en-US" altLang="zh-CN"/>
              <a:t>(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/>
              <a:t>···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="0" i="1" baseline="-25000">
                <a:sym typeface="Symbol" panose="05050102010706020507" pitchFamily="18" charset="2"/>
              </a:rPr>
              <a:t>n</a:t>
            </a:r>
            <a:r>
              <a:rPr lang="en-US" altLang="zh-CN" baseline="-25000">
                <a:sym typeface="Symbol" panose="05050102010706020507" pitchFamily="18" charset="2"/>
              </a:rPr>
              <a:t>-</a:t>
            </a:r>
            <a:r>
              <a:rPr lang="en-US" altLang="zh-CN" b="0" i="1" baseline="-25000">
                <a:sym typeface="Symbol" panose="05050102010706020507" pitchFamily="18" charset="2"/>
              </a:rPr>
              <a:t>r</a:t>
            </a:r>
            <a:r>
              <a:rPr lang="en-US" altLang="zh-CN" b="0" i="1">
                <a:sym typeface="Symbol" panose="05050102010706020507" pitchFamily="18" charset="2"/>
              </a:rPr>
              <a:t> </a:t>
            </a:r>
            <a:r>
              <a:rPr lang="en-US" altLang="zh-CN"/>
              <a:t>) = </a:t>
            </a:r>
            <a:r>
              <a:rPr lang="en-US" altLang="zh-CN" b="0" i="1"/>
              <a:t>n</a:t>
            </a:r>
            <a:r>
              <a:rPr lang="en-US" altLang="zh-CN" i="1"/>
              <a:t> </a:t>
            </a:r>
            <a:r>
              <a:rPr lang="en-US" altLang="zh-CN"/>
              <a:t>– </a:t>
            </a:r>
            <a:r>
              <a:rPr lang="en-US" altLang="zh-CN" b="0" i="1"/>
              <a:t>r</a:t>
            </a:r>
            <a:r>
              <a:rPr lang="en-US" altLang="zh-CN" i="1"/>
              <a:t> </a:t>
            </a:r>
            <a:r>
              <a:rPr lang="en-US" altLang="zh-CN"/>
              <a:t>,</a:t>
            </a:r>
          </a:p>
        </p:txBody>
      </p:sp>
      <p:sp>
        <p:nvSpPr>
          <p:cNvPr id="48139" name="Rectangle 11">
            <a:extLst>
              <a:ext uri="{FF2B5EF4-FFF2-40B4-BE49-F238E27FC236}">
                <a16:creationId xmlns:a16="http://schemas.microsoft.com/office/drawing/2014/main" id="{768D3A81-9629-7E40-1292-3F8029E86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38" y="2997200"/>
            <a:ext cx="984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无关</a:t>
            </a:r>
            <a:r>
              <a:rPr lang="en-US" altLang="zh-CN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8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8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0" grpId="0" build="p" autoUpdateAnimBg="0"/>
      <p:bldP spid="48131" grpId="0" build="p" autoUpdateAnimBg="0" advAuto="0"/>
      <p:bldP spid="48132" grpId="0" build="p" autoUpdateAnimBg="0"/>
      <p:bldP spid="48133" grpId="0" build="p" autoUpdateAnimBg="0"/>
      <p:bldP spid="48135" grpId="0" build="p" autoUpdateAnimBg="0" advAuto="0"/>
      <p:bldP spid="48136" grpId="0" build="p" autoUpdateAnimBg="0" advAuto="0"/>
      <p:bldP spid="48137" grpId="0" build="p" autoUpdateAnimBg="0" advAuto="0"/>
      <p:bldP spid="48138" grpId="0"/>
      <p:bldP spid="481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>
            <a:extLst>
              <a:ext uri="{FF2B5EF4-FFF2-40B4-BE49-F238E27FC236}">
                <a16:creationId xmlns:a16="http://schemas.microsoft.com/office/drawing/2014/main" id="{5AC7BEF5-1C46-B852-1F81-7E5490B8D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793750"/>
            <a:ext cx="83137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在上面的讨论中，我们先求出齐次线性方程组的通</a:t>
            </a:r>
          </a:p>
        </p:txBody>
      </p:sp>
      <p:sp>
        <p:nvSpPr>
          <p:cNvPr id="49155" name="Text Box 3">
            <a:extLst>
              <a:ext uri="{FF2B5EF4-FFF2-40B4-BE49-F238E27FC236}">
                <a16:creationId xmlns:a16="http://schemas.microsoft.com/office/drawing/2014/main" id="{84BF515E-8D1B-9309-76B4-EAEE79C23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00" y="1430338"/>
            <a:ext cx="58308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解，再从通解求得基础解系</a:t>
            </a:r>
            <a:r>
              <a:rPr lang="en-US" altLang="zh-CN"/>
              <a:t>.</a:t>
            </a:r>
          </a:p>
        </p:txBody>
      </p:sp>
      <p:sp>
        <p:nvSpPr>
          <p:cNvPr id="49157" name="Text Box 5">
            <a:extLst>
              <a:ext uri="{FF2B5EF4-FFF2-40B4-BE49-F238E27FC236}">
                <a16:creationId xmlns:a16="http://schemas.microsoft.com/office/drawing/2014/main" id="{C22C7AE7-8B5C-97DA-755D-3588383C3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75" y="1397000"/>
            <a:ext cx="4365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其实我们也可先求基础解</a:t>
            </a:r>
          </a:p>
        </p:txBody>
      </p:sp>
      <p:sp>
        <p:nvSpPr>
          <p:cNvPr id="49158" name="Text Box 6">
            <a:extLst>
              <a:ext uri="{FF2B5EF4-FFF2-40B4-BE49-F238E27FC236}">
                <a16:creationId xmlns:a16="http://schemas.microsoft.com/office/drawing/2014/main" id="{BE6FEC8B-BE20-3FA5-95EF-021D2BA69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00" y="2054225"/>
            <a:ext cx="31162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系，再写出通解</a:t>
            </a:r>
            <a:r>
              <a:rPr lang="en-US" altLang="zh-CN"/>
              <a:t>.</a:t>
            </a:r>
          </a:p>
        </p:txBody>
      </p:sp>
      <p:sp>
        <p:nvSpPr>
          <p:cNvPr id="49159" name="Text Box 7">
            <a:extLst>
              <a:ext uri="{FF2B5EF4-FFF2-40B4-BE49-F238E27FC236}">
                <a16:creationId xmlns:a16="http://schemas.microsoft.com/office/drawing/2014/main" id="{60CE0FF1-11C8-3BD8-60DF-611066A8B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625" y="2020888"/>
            <a:ext cx="3498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这只需在得到方程组</a:t>
            </a:r>
          </a:p>
        </p:txBody>
      </p:sp>
      <p:graphicFrame>
        <p:nvGraphicFramePr>
          <p:cNvPr id="49161" name="Object 9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33B382F-72DB-1483-3512-E1BBF26EE4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99200" y="2060575"/>
          <a:ext cx="51276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71822" imgH="3428892" progId="PowerPoint.Show.8">
                  <p:embed/>
                </p:oleObj>
              </mc:Choice>
              <mc:Fallback>
                <p:oleObj name="演示文稿" r:id="rId2" imgW="4571822" imgH="3428892" progId="PowerPoint.Show.8">
                  <p:embed/>
                  <p:pic>
                    <p:nvPicPr>
                      <p:cNvPr id="49161" name="Object 9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033B382F-72DB-1483-3512-E1BBF26EE4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1459" t="34955" r="12933" b="58217"/>
                      <a:stretch>
                        <a:fillRect/>
                      </a:stretch>
                    </p:blipFill>
                    <p:spPr bwMode="auto">
                      <a:xfrm>
                        <a:off x="6299200" y="2060575"/>
                        <a:ext cx="512763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62" name="Picture 10">
            <a:extLst>
              <a:ext uri="{FF2B5EF4-FFF2-40B4-BE49-F238E27FC236}">
                <a16:creationId xmlns:a16="http://schemas.microsoft.com/office/drawing/2014/main" id="{6508D27B-DDC8-322E-6711-406A1C3C5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838" y="2141538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63" name="Text Box 11">
            <a:extLst>
              <a:ext uri="{FF2B5EF4-FFF2-40B4-BE49-F238E27FC236}">
                <a16:creationId xmlns:a16="http://schemas.microsoft.com/office/drawing/2014/main" id="{844A189D-3BEF-8083-6FE6-792049762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00" y="2700338"/>
            <a:ext cx="8582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自由未知量 </a:t>
            </a:r>
            <a:r>
              <a:rPr lang="en-US" altLang="zh-CN" b="0" i="1"/>
              <a:t>x</a:t>
            </a:r>
            <a:r>
              <a:rPr lang="en-US" altLang="zh-CN" b="0" i="1" baseline="-25000"/>
              <a:t>r</a:t>
            </a:r>
            <a:r>
              <a:rPr lang="en-US" altLang="zh-CN" baseline="-25000"/>
              <a:t>+1</a:t>
            </a:r>
            <a:r>
              <a:rPr lang="en-US" altLang="zh-CN"/>
              <a:t> , </a:t>
            </a:r>
            <a:r>
              <a:rPr lang="en-US" altLang="zh-CN" b="0" i="1"/>
              <a:t>x</a:t>
            </a:r>
            <a:r>
              <a:rPr lang="en-US" altLang="zh-CN" b="0" i="1" baseline="-25000"/>
              <a:t>r</a:t>
            </a:r>
            <a:r>
              <a:rPr lang="en-US" altLang="zh-CN" baseline="-25000"/>
              <a:t>+2</a:t>
            </a:r>
            <a:r>
              <a:rPr lang="en-US" altLang="zh-CN"/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  <a:r>
              <a:rPr lang="en-US" altLang="zh-CN" b="0" i="1"/>
              <a:t>x</a:t>
            </a:r>
            <a:r>
              <a:rPr lang="en-US" altLang="zh-CN" b="0" i="1" baseline="-25000"/>
              <a:t>n</a:t>
            </a:r>
            <a:r>
              <a:rPr lang="en-US" altLang="zh-CN"/>
              <a:t> </a:t>
            </a:r>
            <a:r>
              <a:rPr lang="zh-CN" altLang="en-US"/>
              <a:t>取下列 </a:t>
            </a:r>
            <a:r>
              <a:rPr lang="en-US" altLang="zh-CN" b="0" i="1"/>
              <a:t>n</a:t>
            </a:r>
            <a:r>
              <a:rPr lang="en-US" altLang="zh-CN"/>
              <a:t> – </a:t>
            </a:r>
            <a:r>
              <a:rPr lang="en-US" altLang="zh-CN" b="0" i="1"/>
              <a:t>r</a:t>
            </a:r>
            <a:r>
              <a:rPr lang="en-US" altLang="zh-CN"/>
              <a:t> </a:t>
            </a:r>
            <a:r>
              <a:rPr lang="zh-CN" altLang="en-US"/>
              <a:t>组数：</a:t>
            </a:r>
          </a:p>
        </p:txBody>
      </p:sp>
      <p:sp>
        <p:nvSpPr>
          <p:cNvPr id="49166" name="Rectangle 14">
            <a:extLst>
              <a:ext uri="{FF2B5EF4-FFF2-40B4-BE49-F238E27FC236}">
                <a16:creationId xmlns:a16="http://schemas.microsoft.com/office/drawing/2014/main" id="{48CF55DD-5A8B-E712-ABC7-FF1B3A6D6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300" y="2019300"/>
            <a:ext cx="1714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以后，令</a:t>
            </a:r>
          </a:p>
        </p:txBody>
      </p:sp>
      <p:graphicFrame>
        <p:nvGraphicFramePr>
          <p:cNvPr id="49167" name="Object 15">
            <a:extLst>
              <a:ext uri="{FF2B5EF4-FFF2-40B4-BE49-F238E27FC236}">
                <a16:creationId xmlns:a16="http://schemas.microsoft.com/office/drawing/2014/main" id="{33B237DA-4ADF-2857-967C-BB2CB12731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8488" y="3268663"/>
          <a:ext cx="5313362" cy="306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714320" imgH="939600" progId="Equation.3">
                  <p:embed/>
                </p:oleObj>
              </mc:Choice>
              <mc:Fallback>
                <p:oleObj name="公式" r:id="rId5" imgW="1714320" imgH="939600" progId="Equation.3">
                  <p:embed/>
                  <p:pic>
                    <p:nvPicPr>
                      <p:cNvPr id="49167" name="Object 15">
                        <a:extLst>
                          <a:ext uri="{FF2B5EF4-FFF2-40B4-BE49-F238E27FC236}">
                            <a16:creationId xmlns:a16="http://schemas.microsoft.com/office/drawing/2014/main" id="{33B237DA-4ADF-2857-967C-BB2CB12731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488" y="3268663"/>
                        <a:ext cx="5313362" cy="306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9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9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9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9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9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 build="p" autoUpdateAnimBg="0"/>
      <p:bldP spid="49155" grpId="0" build="p" autoUpdateAnimBg="0" advAuto="0"/>
      <p:bldP spid="49157" grpId="0" build="p" autoUpdateAnimBg="0"/>
      <p:bldP spid="49158" grpId="0" build="p" autoUpdateAnimBg="0" advAuto="0"/>
      <p:bldP spid="49159" grpId="0" build="p" autoUpdateAnimBg="0"/>
      <p:bldP spid="49163" grpId="0" build="p" autoUpdateAnimBg="0" advAuto="0"/>
      <p:bldP spid="4916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50" name="Object 10">
            <a:extLst>
              <a:ext uri="{FF2B5EF4-FFF2-40B4-BE49-F238E27FC236}">
                <a16:creationId xmlns:a16="http://schemas.microsoft.com/office/drawing/2014/main" id="{916C099D-2B71-5F32-2055-20AE1B7018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2038" y="693738"/>
          <a:ext cx="3929062" cy="22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714320" imgH="939600" progId="Equation.3">
                  <p:embed/>
                </p:oleObj>
              </mc:Choice>
              <mc:Fallback>
                <p:oleObj name="公式" r:id="rId2" imgW="1714320" imgH="939600" progId="Equation.3">
                  <p:embed/>
                  <p:pic>
                    <p:nvPicPr>
                      <p:cNvPr id="10250" name="Object 10">
                        <a:extLst>
                          <a:ext uri="{FF2B5EF4-FFF2-40B4-BE49-F238E27FC236}">
                            <a16:creationId xmlns:a16="http://schemas.microsoft.com/office/drawing/2014/main" id="{916C099D-2B71-5F32-2055-20AE1B7018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2038" y="693738"/>
                        <a:ext cx="3929062" cy="2268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1" name="Text Box 11">
            <a:extLst>
              <a:ext uri="{FF2B5EF4-FFF2-40B4-BE49-F238E27FC236}">
                <a16:creationId xmlns:a16="http://schemas.microsoft.com/office/drawing/2014/main" id="{B6F70BB9-27E4-9502-0113-91ACB3DB0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550" y="3074988"/>
            <a:ext cx="5029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由 </a:t>
            </a:r>
            <a:r>
              <a:rPr lang="en-US" altLang="zh-CN"/>
              <a:t>(3) </a:t>
            </a:r>
            <a:r>
              <a:rPr lang="zh-CN" altLang="en-US"/>
              <a:t>即依次可得</a:t>
            </a:r>
          </a:p>
        </p:txBody>
      </p:sp>
      <p:graphicFrame>
        <p:nvGraphicFramePr>
          <p:cNvPr id="10252" name="Object 12">
            <a:extLst>
              <a:ext uri="{FF2B5EF4-FFF2-40B4-BE49-F238E27FC236}">
                <a16:creationId xmlns:a16="http://schemas.microsoft.com/office/drawing/2014/main" id="{29FFBCEC-D744-E86C-9D9E-CEE02DDA52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6850" y="3797300"/>
          <a:ext cx="6781800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412720" imgH="711000" progId="Equation.3">
                  <p:embed/>
                </p:oleObj>
              </mc:Choice>
              <mc:Fallback>
                <p:oleObj name="公式" r:id="rId4" imgW="2412720" imgH="711000" progId="Equation.3">
                  <p:embed/>
                  <p:pic>
                    <p:nvPicPr>
                      <p:cNvPr id="10252" name="Object 12">
                        <a:extLst>
                          <a:ext uri="{FF2B5EF4-FFF2-40B4-BE49-F238E27FC236}">
                            <a16:creationId xmlns:a16="http://schemas.microsoft.com/office/drawing/2014/main" id="{29FFBCEC-D744-E86C-9D9E-CEE02DDA52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3797300"/>
                        <a:ext cx="6781800" cy="234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1" name="Object 31">
            <a:extLst>
              <a:ext uri="{FF2B5EF4-FFF2-40B4-BE49-F238E27FC236}">
                <a16:creationId xmlns:a16="http://schemas.microsoft.com/office/drawing/2014/main" id="{B19804BE-719B-B2DF-1C31-B00047FBFC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" y="982663"/>
          <a:ext cx="4668838" cy="181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28800" imgH="711000" progId="Equation.3">
                  <p:embed/>
                </p:oleObj>
              </mc:Choice>
              <mc:Fallback>
                <p:oleObj name="Equation" r:id="rId6" imgW="1828800" imgH="711000" progId="Equation.3">
                  <p:embed/>
                  <p:pic>
                    <p:nvPicPr>
                      <p:cNvPr id="10271" name="Object 31">
                        <a:extLst>
                          <a:ext uri="{FF2B5EF4-FFF2-40B4-BE49-F238E27FC236}">
                            <a16:creationId xmlns:a16="http://schemas.microsoft.com/office/drawing/2014/main" id="{B19804BE-719B-B2DF-1C31-B00047FBFC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" y="982663"/>
                        <a:ext cx="4668838" cy="181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2" name="Line 32">
            <a:extLst>
              <a:ext uri="{FF2B5EF4-FFF2-40B4-BE49-F238E27FC236}">
                <a16:creationId xmlns:a16="http://schemas.microsoft.com/office/drawing/2014/main" id="{1A55C702-1716-476E-DA74-E539A03B6FC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921000"/>
            <a:ext cx="9144000" cy="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1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Text Box 10">
            <a:extLst>
              <a:ext uri="{FF2B5EF4-FFF2-40B4-BE49-F238E27FC236}">
                <a16:creationId xmlns:a16="http://schemas.microsoft.com/office/drawing/2014/main" id="{B623B9BF-4CC7-A2F3-3DB6-6F20282D7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733425"/>
            <a:ext cx="6553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从而求得 </a:t>
            </a:r>
            <a:r>
              <a:rPr lang="en-US" altLang="zh-CN"/>
              <a:t>(3) </a:t>
            </a:r>
            <a:r>
              <a:rPr lang="zh-CN" altLang="en-US"/>
              <a:t>也就是 </a:t>
            </a:r>
            <a:r>
              <a:rPr lang="en-US" altLang="zh-CN"/>
              <a:t>(1) </a:t>
            </a:r>
            <a:r>
              <a:rPr lang="zh-CN" altLang="en-US"/>
              <a:t>的 </a:t>
            </a:r>
            <a:r>
              <a:rPr lang="en-US" altLang="zh-CN" b="0" i="1"/>
              <a:t>n</a:t>
            </a:r>
            <a:r>
              <a:rPr lang="en-US" altLang="zh-CN" i="1"/>
              <a:t> </a:t>
            </a:r>
            <a:r>
              <a:rPr lang="en-US" altLang="zh-CN"/>
              <a:t>–</a:t>
            </a:r>
            <a:r>
              <a:rPr lang="en-US" altLang="zh-CN" i="1"/>
              <a:t> </a:t>
            </a:r>
            <a:r>
              <a:rPr lang="en-US" altLang="zh-CN" b="0" i="1"/>
              <a:t>r</a:t>
            </a:r>
            <a:r>
              <a:rPr lang="en-US" altLang="zh-CN"/>
              <a:t> </a:t>
            </a:r>
            <a:r>
              <a:rPr lang="zh-CN" altLang="en-US"/>
              <a:t>个解：</a:t>
            </a:r>
          </a:p>
        </p:txBody>
      </p:sp>
      <p:graphicFrame>
        <p:nvGraphicFramePr>
          <p:cNvPr id="11275" name="Object 11">
            <a:extLst>
              <a:ext uri="{FF2B5EF4-FFF2-40B4-BE49-F238E27FC236}">
                <a16:creationId xmlns:a16="http://schemas.microsoft.com/office/drawing/2014/main" id="{8C426AB0-A616-E05C-6ABF-356811345A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38238" y="1392238"/>
          <a:ext cx="734695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819160" imgH="1600200" progId="Equation.3">
                  <p:embed/>
                </p:oleObj>
              </mc:Choice>
              <mc:Fallback>
                <p:oleObj name="公式" r:id="rId2" imgW="2819160" imgH="1600200" progId="Equation.3">
                  <p:embed/>
                  <p:pic>
                    <p:nvPicPr>
                      <p:cNvPr id="11275" name="Object 11">
                        <a:extLst>
                          <a:ext uri="{FF2B5EF4-FFF2-40B4-BE49-F238E27FC236}">
                            <a16:creationId xmlns:a16="http://schemas.microsoft.com/office/drawing/2014/main" id="{8C426AB0-A616-E05C-6ABF-356811345A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1392238"/>
                        <a:ext cx="7346950" cy="502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9" name="Rectangle 13">
            <a:extLst>
              <a:ext uri="{FF2B5EF4-FFF2-40B4-BE49-F238E27FC236}">
                <a16:creationId xmlns:a16="http://schemas.microsoft.com/office/drawing/2014/main" id="{5394E985-A5F0-4195-FCE6-F455A06E3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13" y="1235075"/>
            <a:ext cx="46212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ym typeface="Symbol" panose="05050102010706020507" pitchFamily="18" charset="2"/>
              </a:rPr>
              <a:t>依据以上的讨论，还可推得</a:t>
            </a:r>
          </a:p>
        </p:txBody>
      </p:sp>
      <p:sp>
        <p:nvSpPr>
          <p:cNvPr id="39951" name="Rectangle 15">
            <a:extLst>
              <a:ext uri="{FF2B5EF4-FFF2-40B4-BE49-F238E27FC236}">
                <a16:creationId xmlns:a16="http://schemas.microsoft.com/office/drawing/2014/main" id="{DD1BE92A-8229-26C6-0CCD-18D475B91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13" y="2025650"/>
            <a:ext cx="82819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  <a:r>
              <a:rPr lang="en-US" altLang="zh-CN">
                <a:solidFill>
                  <a:srgbClr val="00CC00"/>
                </a:solidFill>
              </a:rPr>
              <a:t>   </a:t>
            </a:r>
            <a:r>
              <a:rPr lang="en-US" altLang="zh-CN">
                <a:solidFill>
                  <a:srgbClr val="00CC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sz="24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×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矩阵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的秩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则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元齐</a:t>
            </a:r>
          </a:p>
        </p:txBody>
      </p:sp>
      <p:sp>
        <p:nvSpPr>
          <p:cNvPr id="39954" name="Rectangle 18">
            <a:extLst>
              <a:ext uri="{FF2B5EF4-FFF2-40B4-BE49-F238E27FC236}">
                <a16:creationId xmlns:a16="http://schemas.microsoft.com/office/drawing/2014/main" id="{DCFEFE72-D634-950D-2D5F-9C6EF5D29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365500"/>
            <a:ext cx="2143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–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CC00"/>
                </a:solidFill>
              </a:rPr>
              <a:t> </a:t>
            </a:r>
            <a:r>
              <a:rPr lang="en-US" altLang="zh-CN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39955" name="Rectangle 19">
            <a:extLst>
              <a:ext uri="{FF2B5EF4-FFF2-40B4-BE49-F238E27FC236}">
                <a16:creationId xmlns:a16="http://schemas.microsoft.com/office/drawing/2014/main" id="{68480188-46D2-EBB7-F249-9A7CFAC86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" y="2722563"/>
            <a:ext cx="6854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次线性方程组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Ax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0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的解集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的秩</a:t>
            </a:r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9" grpId="0" autoUpdateAnimBg="0"/>
      <p:bldP spid="39951" grpId="0" autoUpdateAnimBg="0"/>
      <p:bldP spid="39954" grpId="0" autoUpdateAnimBg="0"/>
      <p:bldP spid="39955" grpId="0" build="p" autoUpdateAnimBg="0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3" name="Rectangle 29">
            <a:extLst>
              <a:ext uri="{FF2B5EF4-FFF2-40B4-BE49-F238E27FC236}">
                <a16:creationId xmlns:a16="http://schemas.microsoft.com/office/drawing/2014/main" id="{CDD44CCF-6261-DF6D-CE05-4651DB0F1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275" y="865188"/>
            <a:ext cx="8340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当 </a:t>
            </a:r>
            <a:r>
              <a:rPr lang="en-US" altLang="zh-CN" i="1"/>
              <a:t>R</a:t>
            </a:r>
            <a:r>
              <a:rPr lang="en-US" altLang="zh-CN"/>
              <a:t>( </a:t>
            </a:r>
            <a:r>
              <a:rPr lang="en-US" altLang="zh-CN" i="1"/>
              <a:t>A</a:t>
            </a:r>
            <a:r>
              <a:rPr lang="en-US" altLang="zh-CN"/>
              <a:t> ) =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时</a:t>
            </a:r>
            <a:r>
              <a:rPr lang="en-US" altLang="zh-CN"/>
              <a:t>,</a:t>
            </a:r>
            <a:r>
              <a:rPr lang="zh-CN" altLang="en-US"/>
              <a:t>方程组 </a:t>
            </a:r>
            <a:r>
              <a:rPr lang="en-US" altLang="zh-CN"/>
              <a:t>( 1 ) </a:t>
            </a:r>
            <a:r>
              <a:rPr lang="zh-CN" altLang="en-US"/>
              <a:t>只有零解</a:t>
            </a:r>
            <a:r>
              <a:rPr lang="en-US" altLang="zh-CN"/>
              <a:t>, </a:t>
            </a:r>
            <a:r>
              <a:rPr lang="zh-CN" altLang="en-US"/>
              <a:t>因为没有基</a:t>
            </a:r>
          </a:p>
        </p:txBody>
      </p:sp>
      <p:sp>
        <p:nvSpPr>
          <p:cNvPr id="16414" name="Rectangle 30">
            <a:extLst>
              <a:ext uri="{FF2B5EF4-FFF2-40B4-BE49-F238E27FC236}">
                <a16:creationId xmlns:a16="http://schemas.microsoft.com/office/drawing/2014/main" id="{FE89BB5F-F81D-6093-34CE-C478FDC43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25" y="1508125"/>
            <a:ext cx="9007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础解系 </a:t>
            </a:r>
            <a:r>
              <a:rPr lang="en-US" altLang="zh-CN"/>
              <a:t>(</a:t>
            </a:r>
            <a:r>
              <a:rPr lang="zh-CN" altLang="en-US"/>
              <a:t>此时解空间</a:t>
            </a:r>
            <a:r>
              <a:rPr lang="zh-CN" altLang="en-US" i="1"/>
              <a:t> </a:t>
            </a:r>
            <a:r>
              <a:rPr lang="en-US" altLang="zh-CN" i="1"/>
              <a:t>S</a:t>
            </a:r>
            <a:r>
              <a:rPr lang="en-US" altLang="zh-CN"/>
              <a:t> </a:t>
            </a:r>
            <a:r>
              <a:rPr lang="zh-CN" altLang="en-US"/>
              <a:t>只含一个零向量</a:t>
            </a:r>
            <a:r>
              <a:rPr lang="en-US" altLang="zh-CN"/>
              <a:t>,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维向量空间</a:t>
            </a:r>
            <a:r>
              <a:rPr lang="en-US" altLang="zh-CN"/>
              <a:t>).</a:t>
            </a:r>
          </a:p>
        </p:txBody>
      </p:sp>
      <p:sp>
        <p:nvSpPr>
          <p:cNvPr id="16416" name="Rectangle 32">
            <a:extLst>
              <a:ext uri="{FF2B5EF4-FFF2-40B4-BE49-F238E27FC236}">
                <a16:creationId xmlns:a16="http://schemas.microsoft.com/office/drawing/2014/main" id="{997C910C-34F0-DDE1-E66D-B602A1120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25" y="2179638"/>
            <a:ext cx="9007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而当</a:t>
            </a:r>
            <a:r>
              <a:rPr lang="en-US" altLang="zh-CN" i="1"/>
              <a:t>R</a:t>
            </a:r>
            <a:r>
              <a:rPr lang="en-US" altLang="zh-CN"/>
              <a:t>( </a:t>
            </a:r>
            <a:r>
              <a:rPr lang="en-US" altLang="zh-CN" i="1"/>
              <a:t>A</a:t>
            </a:r>
            <a:r>
              <a:rPr lang="en-US" altLang="zh-CN"/>
              <a:t> ) = </a:t>
            </a:r>
            <a:r>
              <a:rPr lang="en-US" altLang="zh-CN" b="0" i="1"/>
              <a:t>r</a:t>
            </a:r>
            <a:r>
              <a:rPr lang="en-US" altLang="zh-CN"/>
              <a:t> &lt; </a:t>
            </a:r>
            <a:r>
              <a:rPr lang="en-US" altLang="zh-CN" b="0" i="1"/>
              <a:t>n</a:t>
            </a:r>
            <a:r>
              <a:rPr lang="en-US" altLang="zh-CN" i="1"/>
              <a:t> </a:t>
            </a:r>
            <a:r>
              <a:rPr lang="zh-CN" altLang="en-US"/>
              <a:t>时</a:t>
            </a:r>
            <a:r>
              <a:rPr lang="en-US" altLang="zh-CN"/>
              <a:t>,</a:t>
            </a:r>
            <a:r>
              <a:rPr lang="zh-CN" altLang="en-US"/>
              <a:t>方程组 </a:t>
            </a:r>
            <a:r>
              <a:rPr lang="en-US" altLang="zh-CN"/>
              <a:t>( 1 )</a:t>
            </a:r>
            <a:r>
              <a:rPr lang="zh-CN" altLang="en-US"/>
              <a:t>必有含 </a:t>
            </a:r>
            <a:r>
              <a:rPr lang="en-US" altLang="zh-CN" b="0" i="1"/>
              <a:t>n</a:t>
            </a:r>
            <a:r>
              <a:rPr lang="en-US" altLang="zh-CN" i="1"/>
              <a:t> </a:t>
            </a:r>
            <a:r>
              <a:rPr lang="en-US" altLang="zh-CN"/>
              <a:t>–</a:t>
            </a:r>
            <a:r>
              <a:rPr lang="en-US" altLang="zh-CN" i="1"/>
              <a:t> </a:t>
            </a:r>
            <a:r>
              <a:rPr lang="en-US" altLang="zh-CN" b="0" i="1"/>
              <a:t>r</a:t>
            </a:r>
            <a:r>
              <a:rPr lang="en-US" altLang="zh-CN" i="1"/>
              <a:t>  </a:t>
            </a:r>
            <a:r>
              <a:rPr lang="zh-CN" altLang="en-US"/>
              <a:t>个向量的</a:t>
            </a:r>
          </a:p>
        </p:txBody>
      </p:sp>
      <p:sp>
        <p:nvSpPr>
          <p:cNvPr id="16417" name="Rectangle 33">
            <a:extLst>
              <a:ext uri="{FF2B5EF4-FFF2-40B4-BE49-F238E27FC236}">
                <a16:creationId xmlns:a16="http://schemas.microsoft.com/office/drawing/2014/main" id="{5757678C-A62F-1F75-42D6-8F14C3C99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25" y="2865438"/>
            <a:ext cx="2019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基础解系</a:t>
            </a:r>
            <a:r>
              <a:rPr lang="en-US" altLang="zh-CN"/>
              <a:t>.  </a:t>
            </a:r>
          </a:p>
        </p:txBody>
      </p:sp>
      <p:sp>
        <p:nvSpPr>
          <p:cNvPr id="16426" name="Text Box 42">
            <a:extLst>
              <a:ext uri="{FF2B5EF4-FFF2-40B4-BE49-F238E27FC236}">
                <a16:creationId xmlns:a16="http://schemas.microsoft.com/office/drawing/2014/main" id="{014411B9-DE6B-73DF-42CC-EEEF40DA7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513" y="2854325"/>
            <a:ext cx="72024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因此，由最大无关组的性质可知，方程组 </a:t>
            </a:r>
          </a:p>
        </p:txBody>
      </p:sp>
      <p:sp>
        <p:nvSpPr>
          <p:cNvPr id="16427" name="Text Box 43">
            <a:extLst>
              <a:ext uri="{FF2B5EF4-FFF2-40B4-BE49-F238E27FC236}">
                <a16:creationId xmlns:a16="http://schemas.microsoft.com/office/drawing/2014/main" id="{015D792E-B1E1-52F7-1FD1-B54897797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" y="3508375"/>
            <a:ext cx="9007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(1) </a:t>
            </a:r>
            <a:r>
              <a:rPr lang="zh-CN" altLang="en-US" dirty="0">
                <a:solidFill>
                  <a:srgbClr val="FF0000"/>
                </a:solidFill>
              </a:rPr>
              <a:t>的任何 </a:t>
            </a:r>
            <a:r>
              <a:rPr lang="en-US" altLang="zh-CN" b="0" i="1" dirty="0">
                <a:solidFill>
                  <a:srgbClr val="FF0000"/>
                </a:solidFill>
              </a:rPr>
              <a:t>n</a:t>
            </a:r>
            <a:r>
              <a:rPr lang="en-US" altLang="zh-CN" i="1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–</a:t>
            </a:r>
            <a:r>
              <a:rPr lang="en-US" altLang="zh-CN" i="1" dirty="0">
                <a:solidFill>
                  <a:srgbClr val="FF0000"/>
                </a:solidFill>
              </a:rPr>
              <a:t> </a:t>
            </a:r>
            <a:r>
              <a:rPr lang="en-US" altLang="zh-CN" b="0" i="1" dirty="0">
                <a:solidFill>
                  <a:srgbClr val="FF0000"/>
                </a:solidFill>
              </a:rPr>
              <a:t>r </a:t>
            </a:r>
            <a:r>
              <a:rPr lang="zh-CN" altLang="en-US" dirty="0">
                <a:solidFill>
                  <a:srgbClr val="FF0000"/>
                </a:solidFill>
              </a:rPr>
              <a:t>个线性无关的解都可构成它的基础解系</a:t>
            </a:r>
            <a:r>
              <a:rPr lang="en-US" altLang="zh-CN" dirty="0"/>
              <a:t>.</a:t>
            </a:r>
          </a:p>
        </p:txBody>
      </p:sp>
      <p:sp>
        <p:nvSpPr>
          <p:cNvPr id="16429" name="Text Box 45">
            <a:extLst>
              <a:ext uri="{FF2B5EF4-FFF2-40B4-BE49-F238E27FC236}">
                <a16:creationId xmlns:a16="http://schemas.microsoft.com/office/drawing/2014/main" id="{2237A2A4-218D-8A93-75EA-2B93B618B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" y="4121150"/>
            <a:ext cx="9007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并由此可知齐次线性方程组的基础解系并不是唯一的，</a:t>
            </a:r>
          </a:p>
        </p:txBody>
      </p:sp>
      <p:sp>
        <p:nvSpPr>
          <p:cNvPr id="16430" name="Text Box 46">
            <a:extLst>
              <a:ext uri="{FF2B5EF4-FFF2-40B4-BE49-F238E27FC236}">
                <a16:creationId xmlns:a16="http://schemas.microsoft.com/office/drawing/2014/main" id="{F31DDB4B-9DF6-1197-C18A-B763CC928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" y="4778375"/>
            <a:ext cx="7794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它的通解的形式也不是唯一的</a:t>
            </a:r>
            <a:r>
              <a:rPr lang="en-US" altLang="zh-CN"/>
              <a:t>.</a:t>
            </a:r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13" grpId="0" build="p" autoUpdateAnimBg="0"/>
      <p:bldP spid="16414" grpId="0" build="p" autoUpdateAnimBg="0" advAuto="0"/>
      <p:bldP spid="16416" grpId="0" build="p" autoUpdateAnimBg="0"/>
      <p:bldP spid="16417" grpId="0" build="p" autoUpdateAnimBg="0" advAuto="0"/>
      <p:bldP spid="16426" grpId="0" build="p" autoUpdateAnimBg="0"/>
      <p:bldP spid="16427" grpId="0" build="p" autoUpdateAnimBg="0" advAuto="0"/>
      <p:bldP spid="16429" grpId="0" build="p" autoUpdateAnimBg="0"/>
      <p:bldP spid="16430" grpId="0" build="p" autoUpdateAnimBg="0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050">
            <a:hlinkClick r:id="rId2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365270D8-A664-391B-17CC-8B5EF28B9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228975"/>
            <a:ext cx="4302125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方程组有解的条件与解法</a:t>
            </a:r>
          </a:p>
        </p:txBody>
      </p:sp>
      <p:sp>
        <p:nvSpPr>
          <p:cNvPr id="44035" name="Text Box 2051">
            <a:extLst>
              <a:ext uri="{FF2B5EF4-FFF2-40B4-BE49-F238E27FC236}">
                <a16:creationId xmlns:a16="http://schemas.microsoft.com/office/drawing/2014/main" id="{ABA68291-87D5-FE26-3689-CB635B930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011363"/>
            <a:ext cx="2362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主要内容</a:t>
            </a:r>
          </a:p>
        </p:txBody>
      </p:sp>
      <p:sp>
        <p:nvSpPr>
          <p:cNvPr id="44037" name="Text Box 2053">
            <a:hlinkClick r:id="rId3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0D945B61-1141-0457-2B93-0C4C24FCD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275" y="4057650"/>
            <a:ext cx="2927350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齐次线性方程组</a:t>
            </a:r>
          </a:p>
        </p:txBody>
      </p:sp>
      <p:sp>
        <p:nvSpPr>
          <p:cNvPr id="44039" name="Text Box 2055">
            <a:hlinkClick r:id="rId4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BB3DCBA4-8BB0-DC35-FE54-A8459678F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275" y="4872038"/>
            <a:ext cx="3263900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非齐次线性方程组</a:t>
            </a:r>
          </a:p>
        </p:txBody>
      </p:sp>
      <p:sp>
        <p:nvSpPr>
          <p:cNvPr id="44042" name="Text Box 2058">
            <a:extLst>
              <a:ext uri="{FF2B5EF4-FFF2-40B4-BE49-F238E27FC236}">
                <a16:creationId xmlns:a16="http://schemas.microsoft.com/office/drawing/2014/main" id="{0BADEF14-AE53-4992-24FA-F034DC680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822325"/>
            <a:ext cx="7924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第四节  线性方程组的解的结构</a:t>
            </a:r>
          </a:p>
        </p:txBody>
      </p:sp>
      <p:pic>
        <p:nvPicPr>
          <p:cNvPr id="44043" name="Picture 2059">
            <a:extLst>
              <a:ext uri="{FF2B5EF4-FFF2-40B4-BE49-F238E27FC236}">
                <a16:creationId xmlns:a16="http://schemas.microsoft.com/office/drawing/2014/main" id="{056974B4-837E-8D85-ED2B-F6D9A0A02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337185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4" name="Picture 2060">
            <a:extLst>
              <a:ext uri="{FF2B5EF4-FFF2-40B4-BE49-F238E27FC236}">
                <a16:creationId xmlns:a16="http://schemas.microsoft.com/office/drawing/2014/main" id="{4243D726-3CA9-C3CA-C360-0C4B3E1E0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418147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5" name="Picture 2061">
            <a:extLst>
              <a:ext uri="{FF2B5EF4-FFF2-40B4-BE49-F238E27FC236}">
                <a16:creationId xmlns:a16="http://schemas.microsoft.com/office/drawing/2014/main" id="{9492C286-3FF9-2BCF-C74C-0B394EA92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498157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2" name="Text Box 10">
            <a:extLst>
              <a:ext uri="{FF2B5EF4-FFF2-40B4-BE49-F238E27FC236}">
                <a16:creationId xmlns:a16="http://schemas.microsoft.com/office/drawing/2014/main" id="{ED282F4F-BD8B-8DA7-A0B7-B8700116F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3" y="820738"/>
            <a:ext cx="6096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    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12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zh-CN" altLang="en-US"/>
              <a:t>求齐次线性方程组</a:t>
            </a:r>
          </a:p>
        </p:txBody>
      </p:sp>
      <p:graphicFrame>
        <p:nvGraphicFramePr>
          <p:cNvPr id="18443" name="Object 11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EBB8C173-7DD2-37FC-32D4-7BE6FA84ED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2350" y="1636713"/>
          <a:ext cx="4479925" cy="202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12800" imgH="711000" progId="Equation.3">
                  <p:embed/>
                </p:oleObj>
              </mc:Choice>
              <mc:Fallback>
                <p:oleObj name="Equation" r:id="rId2" imgW="1612800" imgH="711000" progId="Equation.3">
                  <p:embed/>
                  <p:pic>
                    <p:nvPicPr>
                      <p:cNvPr id="18443" name="Object 11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EBB8C173-7DD2-37FC-32D4-7BE6FA84ED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1636713"/>
                        <a:ext cx="4479925" cy="20288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4" name="Text Box 12">
            <a:extLst>
              <a:ext uri="{FF2B5EF4-FFF2-40B4-BE49-F238E27FC236}">
                <a16:creationId xmlns:a16="http://schemas.microsoft.com/office/drawing/2014/main" id="{6DCC2167-8154-4F40-33F4-522F3BB0B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3948113"/>
            <a:ext cx="4572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的基础解系与通解</a:t>
            </a:r>
            <a:r>
              <a:rPr lang="en-US" altLang="zh-CN"/>
              <a:t>.</a:t>
            </a:r>
          </a:p>
        </p:txBody>
      </p:sp>
      <p:graphicFrame>
        <p:nvGraphicFramePr>
          <p:cNvPr id="18463" name="Object 31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8B587A8-481F-AD93-28E4-B20A017B31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4559300"/>
          <a:ext cx="55880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4" imgW="4517087" imgH="3387844" progId="PowerPoint.Show.8">
                  <p:embed/>
                </p:oleObj>
              </mc:Choice>
              <mc:Fallback>
                <p:oleObj name="演示文稿" r:id="rId4" imgW="4517087" imgH="3387844" progId="PowerPoint.Show.8">
                  <p:embed/>
                  <p:pic>
                    <p:nvPicPr>
                      <p:cNvPr id="18463" name="Object 31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B8B587A8-481F-AD93-28E4-B20A017B31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027" t="11266" r="84862" b="80331"/>
                      <a:stretch>
                        <a:fillRect/>
                      </a:stretch>
                    </p:blipFill>
                    <p:spPr bwMode="auto">
                      <a:xfrm>
                        <a:off x="838200" y="4559300"/>
                        <a:ext cx="55880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64" name="Picture 32">
            <a:extLst>
              <a:ext uri="{FF2B5EF4-FFF2-40B4-BE49-F238E27FC236}">
                <a16:creationId xmlns:a16="http://schemas.microsoft.com/office/drawing/2014/main" id="{D4A3D7F6-85A2-4A1F-759C-7D39EFB9A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4733925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>
            <a:extLst>
              <a:ext uri="{FF2B5EF4-FFF2-40B4-BE49-F238E27FC236}">
                <a16:creationId xmlns:a16="http://schemas.microsoft.com/office/drawing/2014/main" id="{40F3925F-DD5B-E179-000B-04BD1BDE4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550" y="747713"/>
            <a:ext cx="6096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13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zh-CN" altLang="en-US"/>
              <a:t>设 </a:t>
            </a:r>
            <a:r>
              <a:rPr lang="en-US" altLang="zh-CN" i="1"/>
              <a:t>A</a:t>
            </a:r>
            <a:r>
              <a:rPr lang="en-US" altLang="zh-CN" b="0" i="1" baseline="-25000"/>
              <a:t>m</a:t>
            </a:r>
            <a:r>
              <a:rPr lang="en-US" altLang="zh-CN" sz="2400" baseline="-25000"/>
              <a:t>×</a:t>
            </a:r>
            <a:r>
              <a:rPr lang="en-US" altLang="zh-CN" b="0" i="1" baseline="-25000"/>
              <a:t>n</a:t>
            </a:r>
            <a:r>
              <a:rPr lang="en-US" altLang="zh-CN" i="1"/>
              <a:t>B</a:t>
            </a:r>
            <a:r>
              <a:rPr lang="en-US" altLang="zh-CN" b="0" i="1" baseline="-25000"/>
              <a:t>n</a:t>
            </a:r>
            <a:r>
              <a:rPr lang="en-US" altLang="zh-CN" sz="2400" baseline="-25000"/>
              <a:t>×</a:t>
            </a:r>
            <a:r>
              <a:rPr lang="en-US" altLang="zh-CN" b="0" i="1" baseline="-25000"/>
              <a:t>l</a:t>
            </a:r>
            <a:r>
              <a:rPr lang="en-US" altLang="zh-CN"/>
              <a:t> = </a:t>
            </a:r>
            <a:r>
              <a:rPr lang="en-US" altLang="zh-CN" i="1"/>
              <a:t>O</a:t>
            </a:r>
            <a:r>
              <a:rPr lang="zh-CN" altLang="en-US"/>
              <a:t>，证明</a:t>
            </a:r>
          </a:p>
        </p:txBody>
      </p:sp>
      <p:sp>
        <p:nvSpPr>
          <p:cNvPr id="50179" name="Text Box 3">
            <a:extLst>
              <a:ext uri="{FF2B5EF4-FFF2-40B4-BE49-F238E27FC236}">
                <a16:creationId xmlns:a16="http://schemas.microsoft.com/office/drawing/2014/main" id="{E3F6521F-9C75-3122-2933-7EC4E1D30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1471613"/>
            <a:ext cx="320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/>
              <a:t>R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) + </a:t>
            </a:r>
            <a:r>
              <a:rPr lang="en-US" altLang="zh-CN" i="1"/>
              <a:t>R</a:t>
            </a:r>
            <a:r>
              <a:rPr lang="en-US" altLang="zh-CN"/>
              <a:t>(</a:t>
            </a:r>
            <a:r>
              <a:rPr lang="en-US" altLang="zh-CN" i="1"/>
              <a:t>B</a:t>
            </a:r>
            <a:r>
              <a:rPr lang="en-US" altLang="zh-CN"/>
              <a:t>) </a:t>
            </a:r>
            <a:r>
              <a:rPr lang="en-US" altLang="zh-CN" sz="2400"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>
                <a:sym typeface="Symbol" panose="05050102010706020507" pitchFamily="18" charset="2"/>
              </a:rPr>
              <a:t> .</a:t>
            </a:r>
            <a:endParaRPr lang="en-US" altLang="zh-CN"/>
          </a:p>
        </p:txBody>
      </p:sp>
      <p:graphicFrame>
        <p:nvGraphicFramePr>
          <p:cNvPr id="50180" name="Object 4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FA442608-B931-F849-6979-C9ED2D34DE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2062163"/>
          <a:ext cx="925513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71822" imgH="3428892" progId="PowerPoint.Show.8">
                  <p:embed/>
                </p:oleObj>
              </mc:Choice>
              <mc:Fallback>
                <p:oleObj name="演示文稿" r:id="rId2" imgW="4571822" imgH="3428892" progId="PowerPoint.Show.8">
                  <p:embed/>
                  <p:pic>
                    <p:nvPicPr>
                      <p:cNvPr id="50180" name="Object 4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FA442608-B931-F849-6979-C9ED2D34DE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611" t="28587" r="81267" b="63611"/>
                      <a:stretch>
                        <a:fillRect/>
                      </a:stretch>
                    </p:blipFill>
                    <p:spPr bwMode="auto">
                      <a:xfrm>
                        <a:off x="838200" y="2062163"/>
                        <a:ext cx="925513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81" name="Picture 5">
            <a:extLst>
              <a:ext uri="{FF2B5EF4-FFF2-40B4-BE49-F238E27FC236}">
                <a16:creationId xmlns:a16="http://schemas.microsoft.com/office/drawing/2014/main" id="{A243A2F7-47C3-D6AE-C8F3-58766B5B5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38" y="2166938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2" name="Text Box 6">
            <a:extLst>
              <a:ext uri="{FF2B5EF4-FFF2-40B4-BE49-F238E27FC236}">
                <a16:creationId xmlns:a16="http://schemas.microsoft.com/office/drawing/2014/main" id="{34885F50-8E3F-4D90-F20C-DC84EA928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550" y="2822575"/>
            <a:ext cx="82994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14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zh-CN" altLang="en-US"/>
              <a:t>设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元齐次线性方程组 </a:t>
            </a:r>
            <a:r>
              <a:rPr lang="en-US" altLang="zh-CN" i="1"/>
              <a:t>Ax</a:t>
            </a:r>
            <a:r>
              <a:rPr lang="en-US" altLang="zh-CN"/>
              <a:t> = 0 </a:t>
            </a:r>
            <a:r>
              <a:rPr lang="zh-CN" altLang="en-US"/>
              <a:t>与 </a:t>
            </a:r>
            <a:r>
              <a:rPr lang="en-US" altLang="zh-CN" i="1"/>
              <a:t>Bx</a:t>
            </a:r>
            <a:r>
              <a:rPr lang="en-US" altLang="zh-CN"/>
              <a:t> = 0 </a:t>
            </a:r>
            <a:r>
              <a:rPr lang="zh-CN" altLang="en-US"/>
              <a:t>同</a:t>
            </a:r>
          </a:p>
        </p:txBody>
      </p:sp>
      <p:sp>
        <p:nvSpPr>
          <p:cNvPr id="50183" name="Text Box 7">
            <a:extLst>
              <a:ext uri="{FF2B5EF4-FFF2-40B4-BE49-F238E27FC236}">
                <a16:creationId xmlns:a16="http://schemas.microsoft.com/office/drawing/2014/main" id="{76B7A505-3088-B921-D0CE-489B15070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38" y="3533775"/>
            <a:ext cx="5349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解，证明 </a:t>
            </a:r>
            <a:r>
              <a:rPr lang="en-US" altLang="zh-CN" i="1"/>
              <a:t>R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) = </a:t>
            </a:r>
            <a:r>
              <a:rPr lang="en-US" altLang="zh-CN" i="1"/>
              <a:t>R</a:t>
            </a:r>
            <a:r>
              <a:rPr lang="en-US" altLang="zh-CN"/>
              <a:t>(</a:t>
            </a:r>
            <a:r>
              <a:rPr lang="en-US" altLang="zh-CN" i="1"/>
              <a:t>B</a:t>
            </a:r>
            <a:r>
              <a:rPr lang="en-US" altLang="zh-CN"/>
              <a:t>) .</a:t>
            </a:r>
          </a:p>
        </p:txBody>
      </p:sp>
      <p:graphicFrame>
        <p:nvGraphicFramePr>
          <p:cNvPr id="50184" name="Object 8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4CFBC1A-B632-0D6B-A387-53C15D5804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9000" y="4184650"/>
          <a:ext cx="874713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5" imgW="4571822" imgH="3428892" progId="PowerPoint.Show.8">
                  <p:embed/>
                </p:oleObj>
              </mc:Choice>
              <mc:Fallback>
                <p:oleObj name="演示文稿" r:id="rId5" imgW="4571822" imgH="3428892" progId="PowerPoint.Show.8">
                  <p:embed/>
                  <p:pic>
                    <p:nvPicPr>
                      <p:cNvPr id="50184" name="Object 8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B4CFBC1A-B632-0D6B-A387-53C15D5804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723" t="33749" r="80711" b="58218"/>
                      <a:stretch>
                        <a:fillRect/>
                      </a:stretch>
                    </p:blipFill>
                    <p:spPr bwMode="auto">
                      <a:xfrm>
                        <a:off x="889000" y="4184650"/>
                        <a:ext cx="874713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85" name="Picture 9">
            <a:extLst>
              <a:ext uri="{FF2B5EF4-FFF2-40B4-BE49-F238E27FC236}">
                <a16:creationId xmlns:a16="http://schemas.microsoft.com/office/drawing/2014/main" id="{3AF54CB0-678A-AD32-F0CE-4C6CF2ABC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3" y="434340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6" name="Rectangle 10">
            <a:extLst>
              <a:ext uri="{FF2B5EF4-FFF2-40B4-BE49-F238E27FC236}">
                <a16:creationId xmlns:a16="http://schemas.microsoft.com/office/drawing/2014/main" id="{E300751F-7784-F48B-C708-90E681E0E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50" y="5056188"/>
            <a:ext cx="49895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15</a:t>
            </a:r>
            <a:r>
              <a:rPr lang="en-US" altLang="zh-CN"/>
              <a:t>    </a:t>
            </a:r>
            <a:r>
              <a:rPr lang="zh-CN" altLang="en-US"/>
              <a:t>证明 </a:t>
            </a:r>
            <a:r>
              <a:rPr lang="en-US" altLang="zh-CN" i="1"/>
              <a:t>R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 baseline="30000"/>
              <a:t>T</a:t>
            </a:r>
            <a:r>
              <a:rPr lang="en-US" altLang="zh-CN" i="1"/>
              <a:t>A</a:t>
            </a:r>
            <a:r>
              <a:rPr lang="en-US" altLang="zh-CN"/>
              <a:t>) = </a:t>
            </a:r>
            <a:r>
              <a:rPr lang="en-US" altLang="zh-CN" i="1"/>
              <a:t>R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) .</a:t>
            </a:r>
          </a:p>
        </p:txBody>
      </p:sp>
      <p:pic>
        <p:nvPicPr>
          <p:cNvPr id="50187" name="Picture 11">
            <a:extLst>
              <a:ext uri="{FF2B5EF4-FFF2-40B4-BE49-F238E27FC236}">
                <a16:creationId xmlns:a16="http://schemas.microsoft.com/office/drawing/2014/main" id="{45583224-4F8A-73AB-5676-713A3EFAD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586105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0188" name="Object 12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1CF3DD57-929A-5036-D5C1-E99181DFB4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7888" y="5745163"/>
          <a:ext cx="903287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7" imgW="4571822" imgH="3428892" progId="PowerPoint.Show.8">
                  <p:embed/>
                </p:oleObj>
              </mc:Choice>
              <mc:Fallback>
                <p:oleObj name="演示文稿" r:id="rId7" imgW="4571822" imgH="3428892" progId="PowerPoint.Show.8">
                  <p:embed/>
                  <p:pic>
                    <p:nvPicPr>
                      <p:cNvPr id="50188" name="Object 12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1CF3DD57-929A-5036-D5C1-E99181DFB4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001" t="20508" r="80121" b="71506"/>
                      <a:stretch>
                        <a:fillRect/>
                      </a:stretch>
                    </p:blipFill>
                    <p:spPr bwMode="auto">
                      <a:xfrm>
                        <a:off x="877888" y="5745163"/>
                        <a:ext cx="903287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2B7DEDE7-81F6-C7E4-9FF4-5D7D450795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897" y="6359525"/>
            <a:ext cx="6915688" cy="3457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9" name="Object 11">
            <a:extLst>
              <a:ext uri="{FF2B5EF4-FFF2-40B4-BE49-F238E27FC236}">
                <a16:creationId xmlns:a16="http://schemas.microsoft.com/office/drawing/2014/main" id="{B6143D95-7F28-CCC0-D051-54C0973322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7213" y="3508375"/>
          <a:ext cx="6610350" cy="268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63480" imgH="939600" progId="Equation.3">
                  <p:embed/>
                </p:oleObj>
              </mc:Choice>
              <mc:Fallback>
                <p:oleObj name="Equation" r:id="rId2" imgW="2463480" imgH="939600" progId="Equation.3">
                  <p:embed/>
                  <p:pic>
                    <p:nvPicPr>
                      <p:cNvPr id="22539" name="Object 11">
                        <a:extLst>
                          <a:ext uri="{FF2B5EF4-FFF2-40B4-BE49-F238E27FC236}">
                            <a16:creationId xmlns:a16="http://schemas.microsoft.com/office/drawing/2014/main" id="{B6143D95-7F28-CCC0-D051-54C0973322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7213" y="3508375"/>
                        <a:ext cx="6610350" cy="2681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58" name="Rectangle 30">
            <a:extLst>
              <a:ext uri="{FF2B5EF4-FFF2-40B4-BE49-F238E27FC236}">
                <a16:creationId xmlns:a16="http://schemas.microsoft.com/office/drawing/2014/main" id="{1AC1D5A4-F28B-4644-1535-1378F203E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488" y="760413"/>
            <a:ext cx="50657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三、非齐次线性方程组</a:t>
            </a:r>
          </a:p>
        </p:txBody>
      </p:sp>
      <p:sp>
        <p:nvSpPr>
          <p:cNvPr id="22559" name="Rectangle 31">
            <a:extLst>
              <a:ext uri="{FF2B5EF4-FFF2-40B4-BE49-F238E27FC236}">
                <a16:creationId xmlns:a16="http://schemas.microsoft.com/office/drawing/2014/main" id="{63686AB6-031E-A69D-BA66-576AFA660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488" y="1787525"/>
            <a:ext cx="5670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1. 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非齐次线性方程组解的性质</a:t>
            </a:r>
          </a:p>
        </p:txBody>
      </p:sp>
      <p:sp>
        <p:nvSpPr>
          <p:cNvPr id="22560" name="Rectangle 32">
            <a:extLst>
              <a:ext uri="{FF2B5EF4-FFF2-40B4-BE49-F238E27FC236}">
                <a16:creationId xmlns:a16="http://schemas.microsoft.com/office/drawing/2014/main" id="{A685E164-08AD-156A-F0D8-82AA86017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488" y="2646363"/>
            <a:ext cx="4129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设有非齐次线性方程组</a:t>
            </a:r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59" grpId="0" autoUpdateAnimBg="0"/>
      <p:bldP spid="22560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1" name="Rectangle 29">
            <a:extLst>
              <a:ext uri="{FF2B5EF4-FFF2-40B4-BE49-F238E27FC236}">
                <a16:creationId xmlns:a16="http://schemas.microsoft.com/office/drawing/2014/main" id="{60C5C3AA-EAC8-D347-7849-0B6F6D716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746125"/>
            <a:ext cx="3384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它也可写成向量方程</a:t>
            </a:r>
          </a:p>
        </p:txBody>
      </p:sp>
      <p:sp>
        <p:nvSpPr>
          <p:cNvPr id="23582" name="Rectangle 30">
            <a:extLst>
              <a:ext uri="{FF2B5EF4-FFF2-40B4-BE49-F238E27FC236}">
                <a16:creationId xmlns:a16="http://schemas.microsoft.com/office/drawing/2014/main" id="{08EA526F-BF11-C6EF-69E0-220CFBB52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1389063"/>
            <a:ext cx="55356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/>
              <a:t>Ax = b</a:t>
            </a:r>
            <a:r>
              <a:rPr lang="en-US" altLang="zh-CN"/>
              <a:t> ,                                      (5)</a:t>
            </a:r>
          </a:p>
        </p:txBody>
      </p:sp>
      <p:sp>
        <p:nvSpPr>
          <p:cNvPr id="23583" name="Rectangle 31">
            <a:extLst>
              <a:ext uri="{FF2B5EF4-FFF2-40B4-BE49-F238E27FC236}">
                <a16:creationId xmlns:a16="http://schemas.microsoft.com/office/drawing/2014/main" id="{906EBED3-10D7-1B8C-2F36-CE06EA3E4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074863"/>
            <a:ext cx="8661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向量方程</a:t>
            </a:r>
            <a:r>
              <a:rPr lang="en-US" altLang="zh-CN"/>
              <a:t>(5) </a:t>
            </a:r>
            <a:r>
              <a:rPr lang="zh-CN" altLang="en-US"/>
              <a:t>的解也就是方程组</a:t>
            </a:r>
            <a:r>
              <a:rPr lang="en-US" altLang="zh-CN"/>
              <a:t>(4)</a:t>
            </a:r>
            <a:r>
              <a:rPr lang="zh-CN" altLang="en-US"/>
              <a:t>的解向量</a:t>
            </a:r>
            <a:r>
              <a:rPr lang="en-US" altLang="zh-CN"/>
              <a:t>, </a:t>
            </a:r>
            <a:r>
              <a:rPr lang="zh-CN" altLang="en-US"/>
              <a:t>它具有</a:t>
            </a:r>
          </a:p>
        </p:txBody>
      </p:sp>
      <p:sp>
        <p:nvSpPr>
          <p:cNvPr id="23585" name="Rectangle 33">
            <a:extLst>
              <a:ext uri="{FF2B5EF4-FFF2-40B4-BE49-F238E27FC236}">
                <a16:creationId xmlns:a16="http://schemas.microsoft.com/office/drawing/2014/main" id="{C3221661-2741-66F9-08EB-0F1035D0C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8" y="2754313"/>
            <a:ext cx="82026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性质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en-US" altLang="zh-CN" dirty="0"/>
              <a:t> 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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及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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都是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(5)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的解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,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则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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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 dirty="0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23586" name="Rectangle 34">
            <a:extLst>
              <a:ext uri="{FF2B5EF4-FFF2-40B4-BE49-F238E27FC236}">
                <a16:creationId xmlns:a16="http://schemas.microsoft.com/office/drawing/2014/main" id="{0253CC7F-15E4-2678-2687-9EBBAFB49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503613"/>
            <a:ext cx="6092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为对应的齐次线性方程组</a:t>
            </a:r>
          </a:p>
        </p:txBody>
      </p:sp>
      <p:sp>
        <p:nvSpPr>
          <p:cNvPr id="23587" name="Rectangle 35">
            <a:extLst>
              <a:ext uri="{FF2B5EF4-FFF2-40B4-BE49-F238E27FC236}">
                <a16:creationId xmlns:a16="http://schemas.microsoft.com/office/drawing/2014/main" id="{D029055E-13A5-237B-3A27-4263499AC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0" y="4284663"/>
            <a:ext cx="51546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Ax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= 0                                      (6)</a:t>
            </a:r>
          </a:p>
        </p:txBody>
      </p:sp>
      <p:sp>
        <p:nvSpPr>
          <p:cNvPr id="23588" name="Rectangle 36">
            <a:extLst>
              <a:ext uri="{FF2B5EF4-FFF2-40B4-BE49-F238E27FC236}">
                <a16:creationId xmlns:a16="http://schemas.microsoft.com/office/drawing/2014/main" id="{BF50C966-B742-7A27-1E19-601BC34EC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860925"/>
            <a:ext cx="984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的解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.</a:t>
            </a:r>
          </a:p>
        </p:txBody>
      </p:sp>
      <p:graphicFrame>
        <p:nvGraphicFramePr>
          <p:cNvPr id="23589" name="Object 37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6962A74-9BA5-10B3-FBA7-F67299CAB7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5200" y="5435600"/>
          <a:ext cx="9398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17087" imgH="3387844" progId="PowerPoint.Show.8">
                  <p:embed/>
                </p:oleObj>
              </mc:Choice>
              <mc:Fallback>
                <p:oleObj name="演示文稿" r:id="rId2" imgW="4517087" imgH="3387844" progId="PowerPoint.Show.8">
                  <p:embed/>
                  <p:pic>
                    <p:nvPicPr>
                      <p:cNvPr id="23589" name="Object 37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66962A74-9BA5-10B3-FBA7-F67299CAB7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805" t="21666" r="72917" b="70000"/>
                      <a:stretch>
                        <a:fillRect/>
                      </a:stretch>
                    </p:blipFill>
                    <p:spPr bwMode="auto">
                      <a:xfrm>
                        <a:off x="965200" y="5435600"/>
                        <a:ext cx="9398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90" name="Picture 38">
            <a:extLst>
              <a:ext uri="{FF2B5EF4-FFF2-40B4-BE49-F238E27FC236}">
                <a16:creationId xmlns:a16="http://schemas.microsoft.com/office/drawing/2014/main" id="{E8A5EF67-3D4A-6098-C061-5092F77F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5" y="5591175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81" grpId="0" autoUpdateAnimBg="0"/>
      <p:bldP spid="23582" grpId="0" autoUpdateAnimBg="0"/>
      <p:bldP spid="23583" grpId="0" autoUpdateAnimBg="0"/>
      <p:bldP spid="23585" grpId="0" autoUpdateAnimBg="0"/>
      <p:bldP spid="23586" grpId="0" autoUpdateAnimBg="0"/>
      <p:bldP spid="23587" grpId="0" autoUpdateAnimBg="0"/>
      <p:bldP spid="23588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>
            <a:extLst>
              <a:ext uri="{FF2B5EF4-FFF2-40B4-BE49-F238E27FC236}">
                <a16:creationId xmlns:a16="http://schemas.microsoft.com/office/drawing/2014/main" id="{B1C5646B-1069-C7D6-C4D5-E5ED08980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38" y="1349375"/>
            <a:ext cx="82724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性质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en-US" altLang="zh-CN"/>
              <a:t>  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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是方程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(5)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的解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x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=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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是方程组</a:t>
            </a:r>
          </a:p>
        </p:txBody>
      </p:sp>
      <p:sp>
        <p:nvSpPr>
          <p:cNvPr id="40975" name="Rectangle 15">
            <a:extLst>
              <a:ext uri="{FF2B5EF4-FFF2-40B4-BE49-F238E27FC236}">
                <a16:creationId xmlns:a16="http://schemas.microsoft.com/office/drawing/2014/main" id="{09F6FAF4-DBE6-0A1B-2B0E-DEBF8CAC5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8" y="2151063"/>
            <a:ext cx="6257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(6)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的解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,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则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=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 + 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仍是方程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(5)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的解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.</a:t>
            </a:r>
          </a:p>
        </p:txBody>
      </p:sp>
      <p:graphicFrame>
        <p:nvGraphicFramePr>
          <p:cNvPr id="40977" name="Object 17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CAED37D5-BC71-079B-5651-DD4C26B9D9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3600" y="2908300"/>
          <a:ext cx="889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17087" imgH="3387844" progId="PowerPoint.Show.8">
                  <p:embed/>
                </p:oleObj>
              </mc:Choice>
              <mc:Fallback>
                <p:oleObj name="演示文稿" r:id="rId2" imgW="4517087" imgH="3387844" progId="PowerPoint.Show.8">
                  <p:embed/>
                  <p:pic>
                    <p:nvPicPr>
                      <p:cNvPr id="40977" name="Object 17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CAED37D5-BC71-079B-5651-DD4C26B9D9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888" t="12407" r="81389" b="80185"/>
                      <a:stretch>
                        <a:fillRect/>
                      </a:stretch>
                    </p:blipFill>
                    <p:spPr bwMode="auto">
                      <a:xfrm>
                        <a:off x="863600" y="2908300"/>
                        <a:ext cx="8890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78" name="Picture 18">
            <a:extLst>
              <a:ext uri="{FF2B5EF4-FFF2-40B4-BE49-F238E27FC236}">
                <a16:creationId xmlns:a16="http://schemas.microsoft.com/office/drawing/2014/main" id="{603B81B6-91FF-7675-B80B-9EE661688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3014663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0" name="Picture 20">
            <a:extLst>
              <a:ext uri="{FF2B5EF4-FFF2-40B4-BE49-F238E27FC236}">
                <a16:creationId xmlns:a16="http://schemas.microsoft.com/office/drawing/2014/main" id="{F71EC321-CAD3-BF5C-57A2-F7A55BA8D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3024188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0986" name="Object 26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88270DA-14C6-6D83-FB5B-EF96AD5FCF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2908300"/>
          <a:ext cx="889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5" imgW="4517087" imgH="3387844" progId="PowerPoint.Show.8">
                  <p:embed/>
                </p:oleObj>
              </mc:Choice>
              <mc:Fallback>
                <p:oleObj name="演示文稿" r:id="rId5" imgW="4517087" imgH="3387844" progId="PowerPoint.Show.8">
                  <p:embed/>
                  <p:pic>
                    <p:nvPicPr>
                      <p:cNvPr id="40986" name="Object 26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588270DA-14C6-6D83-FB5B-EF96AD5FCF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888" t="12407" r="81389" b="80185"/>
                      <a:stretch>
                        <a:fillRect/>
                      </a:stretch>
                    </p:blipFill>
                    <p:spPr bwMode="auto">
                      <a:xfrm>
                        <a:off x="2438400" y="2908300"/>
                        <a:ext cx="8890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0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74" grpId="0" build="p" autoUpdateAnimBg="0"/>
      <p:bldP spid="40975" grpId="0" build="p" autoUpdateAnimBg="0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5559FB2-1648-2FB8-8683-81E39A40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1" y="1287108"/>
            <a:ext cx="8805142" cy="42837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F89EAB9-EE3D-B3D6-153B-254946AEDBC6}"/>
              </a:ext>
            </a:extLst>
          </p:cNvPr>
          <p:cNvSpPr txBox="1"/>
          <p:nvPr/>
        </p:nvSpPr>
        <p:spPr>
          <a:xfrm>
            <a:off x="41949" y="692696"/>
            <a:ext cx="4575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非齐次线性方程的解的结构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42C8B58-CBB8-C39C-5940-7CD20C3A8266}"/>
              </a:ext>
            </a:extLst>
          </p:cNvPr>
          <p:cNvSpPr/>
          <p:nvPr/>
        </p:nvSpPr>
        <p:spPr bwMode="auto">
          <a:xfrm>
            <a:off x="94747" y="2482360"/>
            <a:ext cx="8921074" cy="3159724"/>
          </a:xfrm>
          <a:prstGeom prst="roundRect">
            <a:avLst>
              <a:gd name="adj" fmla="val 3207"/>
            </a:avLst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590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4">
            <a:extLst>
              <a:ext uri="{FF2B5EF4-FFF2-40B4-BE49-F238E27FC236}">
                <a16:creationId xmlns:a16="http://schemas.microsoft.com/office/drawing/2014/main" id="{398E1693-081D-4B9E-4037-365BAABF2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375" y="927100"/>
            <a:ext cx="5670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2. 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非齐次线性方程组解的结构</a:t>
            </a:r>
          </a:p>
        </p:txBody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90AFE97B-67F6-88A7-0915-73BB3103B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8" y="2127250"/>
            <a:ext cx="83296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ym typeface="Symbol" panose="05050102010706020507" pitchFamily="18" charset="2"/>
              </a:rPr>
              <a:t>由上述讨论知</a:t>
            </a:r>
            <a:r>
              <a:rPr lang="en-US" altLang="zh-CN">
                <a:sym typeface="Symbol" panose="05050102010706020507" pitchFamily="18" charset="2"/>
              </a:rPr>
              <a:t>,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非齐次线性方程组的解等于它所对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C60D5898-87C2-6C6B-E43A-616AB9256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8" y="2884488"/>
            <a:ext cx="8591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应的齐次线性方程组的通解加上它的一个特解</a:t>
            </a:r>
            <a:r>
              <a:rPr lang="en-US" altLang="zh-CN">
                <a:sym typeface="Symbol" panose="05050102010706020507" pitchFamily="18" charset="2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 build="p" autoUpdateAnimBg="0"/>
      <p:bldP spid="52229" grpId="0" build="p" autoUpdateAnimBg="0"/>
      <p:bldP spid="52230" grpId="0" build="p" autoUpdateAnimBg="0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5" name="Text Box 11">
            <a:extLst>
              <a:ext uri="{FF2B5EF4-FFF2-40B4-BE49-F238E27FC236}">
                <a16:creationId xmlns:a16="http://schemas.microsoft.com/office/drawing/2014/main" id="{A39AD620-0226-0E48-C87C-36345A5F2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3" y="812800"/>
            <a:ext cx="6553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    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16</a:t>
            </a:r>
            <a:r>
              <a:rPr lang="en-US" altLang="zh-CN"/>
              <a:t>    </a:t>
            </a:r>
            <a:r>
              <a:rPr lang="zh-CN" altLang="en-US"/>
              <a:t>设有非齐次线性方程组</a:t>
            </a:r>
          </a:p>
        </p:txBody>
      </p:sp>
      <p:graphicFrame>
        <p:nvGraphicFramePr>
          <p:cNvPr id="26636" name="Object 12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2AB77E5B-8221-364D-80CE-D5609539E0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1616075"/>
          <a:ext cx="5368925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031840" imgH="711000" progId="Equation.3">
                  <p:embed/>
                </p:oleObj>
              </mc:Choice>
              <mc:Fallback>
                <p:oleObj name="公式" r:id="rId2" imgW="2031840" imgH="711000" progId="Equation.3">
                  <p:embed/>
                  <p:pic>
                    <p:nvPicPr>
                      <p:cNvPr id="26636" name="Object 12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2AB77E5B-8221-364D-80CE-D5609539E0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616075"/>
                        <a:ext cx="5368925" cy="19240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7" name="Text Box 13">
            <a:extLst>
              <a:ext uri="{FF2B5EF4-FFF2-40B4-BE49-F238E27FC236}">
                <a16:creationId xmlns:a16="http://schemas.microsoft.com/office/drawing/2014/main" id="{8A9FED00-9204-059D-A096-9FC064747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3798888"/>
            <a:ext cx="4191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求该方程组的通解</a:t>
            </a:r>
            <a:r>
              <a:rPr lang="en-US" altLang="zh-CN"/>
              <a:t>.</a:t>
            </a:r>
          </a:p>
        </p:txBody>
      </p:sp>
      <p:graphicFrame>
        <p:nvGraphicFramePr>
          <p:cNvPr id="26661" name="Object 37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7FD0A9EA-24E9-00DD-69BE-CD798FC5B0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9000" y="4457700"/>
          <a:ext cx="54610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4" imgW="4517087" imgH="3387844" progId="PowerPoint.Show.8">
                  <p:embed/>
                </p:oleObj>
              </mc:Choice>
              <mc:Fallback>
                <p:oleObj name="演示文稿" r:id="rId4" imgW="4517087" imgH="3387844" progId="PowerPoint.Show.8">
                  <p:embed/>
                  <p:pic>
                    <p:nvPicPr>
                      <p:cNvPr id="26661" name="Object 37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7FD0A9EA-24E9-00DD-69BE-CD798FC5B0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723" t="64986" r="84305" b="26474"/>
                      <a:stretch>
                        <a:fillRect/>
                      </a:stretch>
                    </p:blipFill>
                    <p:spPr bwMode="auto">
                      <a:xfrm>
                        <a:off x="889000" y="4457700"/>
                        <a:ext cx="546100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62" name="Picture 38">
            <a:extLst>
              <a:ext uri="{FF2B5EF4-FFF2-40B4-BE49-F238E27FC236}">
                <a16:creationId xmlns:a16="http://schemas.microsoft.com/office/drawing/2014/main" id="{69120D6B-8123-39C6-A0A3-D3F1EA1BD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8" y="4652963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DA4B783-FBE3-A520-2672-30DE6430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764704"/>
            <a:ext cx="5983655" cy="58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38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3CD68C5-2534-8BA1-EE39-E512F77EA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772" y="836712"/>
            <a:ext cx="4902455" cy="58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7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Rectangle 30">
            <a:extLst>
              <a:ext uri="{FF2B5EF4-FFF2-40B4-BE49-F238E27FC236}">
                <a16:creationId xmlns:a16="http://schemas.microsoft.com/office/drawing/2014/main" id="{C86C5031-88A4-F3CD-3CBD-FDD5BD6C8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263" y="2008188"/>
            <a:ext cx="8313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在上一章中</a:t>
            </a:r>
            <a:r>
              <a:rPr lang="en-US" altLang="zh-CN"/>
              <a:t>, </a:t>
            </a:r>
            <a:r>
              <a:rPr lang="zh-CN" altLang="en-US"/>
              <a:t>我们已经介绍了用矩阵的初等变换解</a:t>
            </a:r>
          </a:p>
        </p:txBody>
      </p:sp>
      <p:sp>
        <p:nvSpPr>
          <p:cNvPr id="2079" name="Rectangle 31">
            <a:extLst>
              <a:ext uri="{FF2B5EF4-FFF2-40B4-BE49-F238E27FC236}">
                <a16:creationId xmlns:a16="http://schemas.microsoft.com/office/drawing/2014/main" id="{2A193411-8BFF-D277-44F9-E25F0A900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" y="2713038"/>
            <a:ext cx="7931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线性方程组的方法</a:t>
            </a:r>
            <a:r>
              <a:rPr lang="en-US" altLang="zh-CN"/>
              <a:t>, </a:t>
            </a:r>
            <a:r>
              <a:rPr lang="zh-CN" altLang="en-US"/>
              <a:t>并建立了两个重要定理</a:t>
            </a:r>
            <a:r>
              <a:rPr lang="en-US" altLang="zh-CN"/>
              <a:t>,  </a:t>
            </a:r>
            <a:r>
              <a:rPr lang="zh-CN" altLang="en-US"/>
              <a:t>即</a:t>
            </a:r>
          </a:p>
        </p:txBody>
      </p:sp>
      <p:sp>
        <p:nvSpPr>
          <p:cNvPr id="2081" name="Text Box 33">
            <a:extLst>
              <a:ext uri="{FF2B5EF4-FFF2-40B4-BE49-F238E27FC236}">
                <a16:creationId xmlns:a16="http://schemas.microsoft.com/office/drawing/2014/main" id="{0EC4ABD3-3312-96C7-3639-A4C6842C5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75" y="803275"/>
            <a:ext cx="64389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一、方程组有解的条件与解法</a:t>
            </a:r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" grpId="0" autoUpdateAnimBg="0"/>
      <p:bldP spid="2079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449555F-EF78-FF58-B567-7E1BCF249325}"/>
              </a:ext>
            </a:extLst>
          </p:cNvPr>
          <p:cNvSpPr txBox="1"/>
          <p:nvPr/>
        </p:nvSpPr>
        <p:spPr>
          <a:xfrm>
            <a:off x="3784765" y="3105834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本节完</a:t>
            </a:r>
          </a:p>
        </p:txBody>
      </p:sp>
    </p:spTree>
    <p:extLst>
      <p:ext uri="{BB962C8B-B14F-4D97-AF65-F5344CB8AC3E}">
        <p14:creationId xmlns:p14="http://schemas.microsoft.com/office/powerpoint/2010/main" val="4120037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3" name="Rectangle 11">
            <a:extLst>
              <a:ext uri="{FF2B5EF4-FFF2-40B4-BE49-F238E27FC236}">
                <a16:creationId xmlns:a16="http://schemas.microsoft.com/office/drawing/2014/main" id="{E1E863E2-4075-738A-81D5-19BB52F27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775" y="782638"/>
            <a:ext cx="84042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(1)</a:t>
            </a:r>
            <a:r>
              <a:rPr lang="en-US" altLang="zh-CN"/>
              <a:t> </a:t>
            </a:r>
            <a:r>
              <a:rPr lang="en-US" altLang="zh-CN" i="1"/>
              <a:t>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个未知量的齐次线性方程组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Ax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 0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有非零解</a:t>
            </a:r>
          </a:p>
        </p:txBody>
      </p:sp>
      <p:sp>
        <p:nvSpPr>
          <p:cNvPr id="38924" name="Rectangle 12">
            <a:extLst>
              <a:ext uri="{FF2B5EF4-FFF2-40B4-BE49-F238E27FC236}">
                <a16:creationId xmlns:a16="http://schemas.microsoft.com/office/drawing/2014/main" id="{54CBE131-78C0-B0ED-4A77-69D878419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" y="1487488"/>
            <a:ext cx="4451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的充要条件是系数矩阵的秩</a:t>
            </a:r>
          </a:p>
        </p:txBody>
      </p:sp>
      <p:sp>
        <p:nvSpPr>
          <p:cNvPr id="38925" name="Rectangle 13">
            <a:extLst>
              <a:ext uri="{FF2B5EF4-FFF2-40B4-BE49-F238E27FC236}">
                <a16:creationId xmlns:a16="http://schemas.microsoft.com/office/drawing/2014/main" id="{4FDE0D44-702C-5324-DD57-6DB88923F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2163763"/>
            <a:ext cx="163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&lt;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.</a:t>
            </a:r>
          </a:p>
        </p:txBody>
      </p:sp>
      <p:sp>
        <p:nvSpPr>
          <p:cNvPr id="38926" name="Rectangle 14">
            <a:extLst>
              <a:ext uri="{FF2B5EF4-FFF2-40B4-BE49-F238E27FC236}">
                <a16:creationId xmlns:a16="http://schemas.microsoft.com/office/drawing/2014/main" id="{58556C28-6CE6-3E60-FC78-2C793FD24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775" y="2882900"/>
            <a:ext cx="8404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(2)</a:t>
            </a:r>
            <a:r>
              <a:rPr lang="en-US" altLang="zh-CN"/>
              <a:t> </a:t>
            </a:r>
            <a:r>
              <a:rPr lang="en-US" altLang="zh-CN" i="1"/>
              <a:t>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个未知量的非齐次线性方程组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Ax = b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有解的</a:t>
            </a:r>
          </a:p>
        </p:txBody>
      </p:sp>
      <p:sp>
        <p:nvSpPr>
          <p:cNvPr id="38927" name="Rectangle 15">
            <a:extLst>
              <a:ext uri="{FF2B5EF4-FFF2-40B4-BE49-F238E27FC236}">
                <a16:creationId xmlns:a16="http://schemas.microsoft.com/office/drawing/2014/main" id="{DBF3E15E-84E9-DA29-4EF3-21599FAF3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" y="3559175"/>
            <a:ext cx="9013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充要条件是系数矩阵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的秩等于增广矩阵</a:t>
            </a:r>
            <a:r>
              <a:rPr lang="zh-CN" altLang="en-US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的秩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且当</a:t>
            </a:r>
          </a:p>
        </p:txBody>
      </p:sp>
      <p:sp>
        <p:nvSpPr>
          <p:cNvPr id="38928" name="Rectangle 16">
            <a:extLst>
              <a:ext uri="{FF2B5EF4-FFF2-40B4-BE49-F238E27FC236}">
                <a16:creationId xmlns:a16="http://schemas.microsoft.com/office/drawing/2014/main" id="{9CD8A62F-7180-1B76-F9D7-439CDC941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" y="4244975"/>
            <a:ext cx="9013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时方程组有唯一解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当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altLang="zh-CN"/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/>
              <a:t> </a:t>
            </a:r>
          </a:p>
        </p:txBody>
      </p:sp>
      <p:sp>
        <p:nvSpPr>
          <p:cNvPr id="38930" name="Rectangle 18">
            <a:extLst>
              <a:ext uri="{FF2B5EF4-FFF2-40B4-BE49-F238E27FC236}">
                <a16:creationId xmlns:a16="http://schemas.microsoft.com/office/drawing/2014/main" id="{04202FD5-34F2-2D65-381E-8FB918FBC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" y="4916488"/>
            <a:ext cx="77549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&lt;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时方程组有无穷多解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8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3" grpId="0" autoUpdateAnimBg="0"/>
      <p:bldP spid="38924" grpId="0" autoUpdateAnimBg="0"/>
      <p:bldP spid="38925" grpId="0" autoUpdateAnimBg="0"/>
      <p:bldP spid="38926" grpId="0" autoUpdateAnimBg="0"/>
      <p:bldP spid="38927" grpId="0" autoUpdateAnimBg="0"/>
      <p:bldP spid="38928" grpId="0" autoUpdateAnimBg="0"/>
      <p:bldP spid="38930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Rectangle 30">
            <a:extLst>
              <a:ext uri="{FF2B5EF4-FFF2-40B4-BE49-F238E27FC236}">
                <a16:creationId xmlns:a16="http://schemas.microsoft.com/office/drawing/2014/main" id="{6C675F73-1922-95D3-AF96-3DC0FA30E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723900"/>
            <a:ext cx="8331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下面我们用向量组线性相关的理论来讨论线性方程</a:t>
            </a:r>
          </a:p>
        </p:txBody>
      </p:sp>
      <p:sp>
        <p:nvSpPr>
          <p:cNvPr id="3103" name="Rectangle 31">
            <a:extLst>
              <a:ext uri="{FF2B5EF4-FFF2-40B4-BE49-F238E27FC236}">
                <a16:creationId xmlns:a16="http://schemas.microsoft.com/office/drawing/2014/main" id="{31E257C3-0BFA-F3E4-C8FD-4DDA05F5A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409700"/>
            <a:ext cx="13398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组的解</a:t>
            </a:r>
            <a:r>
              <a:rPr lang="en-US" altLang="zh-CN"/>
              <a:t>.</a:t>
            </a:r>
          </a:p>
        </p:txBody>
      </p:sp>
      <p:sp>
        <p:nvSpPr>
          <p:cNvPr id="3104" name="Rectangle 32">
            <a:extLst>
              <a:ext uri="{FF2B5EF4-FFF2-40B4-BE49-F238E27FC236}">
                <a16:creationId xmlns:a16="http://schemas.microsoft.com/office/drawing/2014/main" id="{2AF0CE39-A743-4033-0239-7911C7919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488" y="2297113"/>
            <a:ext cx="46434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二、齐次线性方程组</a:t>
            </a:r>
          </a:p>
        </p:txBody>
      </p:sp>
      <p:sp>
        <p:nvSpPr>
          <p:cNvPr id="3105" name="Rectangle 33">
            <a:extLst>
              <a:ext uri="{FF2B5EF4-FFF2-40B4-BE49-F238E27FC236}">
                <a16:creationId xmlns:a16="http://schemas.microsoft.com/office/drawing/2014/main" id="{B9C04DF2-02C4-BE15-E453-D39B22633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488" y="3314700"/>
            <a:ext cx="27955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1.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基础解系</a:t>
            </a:r>
          </a:p>
        </p:txBody>
      </p:sp>
      <p:sp>
        <p:nvSpPr>
          <p:cNvPr id="3106" name="Rectangle 34">
            <a:extLst>
              <a:ext uri="{FF2B5EF4-FFF2-40B4-BE49-F238E27FC236}">
                <a16:creationId xmlns:a16="http://schemas.microsoft.com/office/drawing/2014/main" id="{83880A69-5A03-4E26-D6D6-234147CD6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488" y="4381500"/>
            <a:ext cx="21066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(1)   </a:t>
            </a: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解向量</a:t>
            </a:r>
          </a:p>
        </p:txBody>
      </p:sp>
      <p:sp>
        <p:nvSpPr>
          <p:cNvPr id="3107" name="Rectangle 35">
            <a:extLst>
              <a:ext uri="{FF2B5EF4-FFF2-40B4-BE49-F238E27FC236}">
                <a16:creationId xmlns:a16="http://schemas.microsoft.com/office/drawing/2014/main" id="{96CEC0A5-07E3-7AEB-CC03-20BD3AF22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488" y="5219700"/>
            <a:ext cx="3384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设有齐次线性方程组</a:t>
            </a:r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5" grpId="0" autoUpdateAnimBg="0"/>
      <p:bldP spid="3106" grpId="0" autoUpdateAnimBg="0"/>
      <p:bldP spid="3107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Text Box 10">
            <a:extLst>
              <a:ext uri="{FF2B5EF4-FFF2-40B4-BE49-F238E27FC236}">
                <a16:creationId xmlns:a16="http://schemas.microsoft.com/office/drawing/2014/main" id="{1FAFF23B-A5D9-FF10-4833-5FF36C4DD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88" y="4598988"/>
            <a:ext cx="533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记</a:t>
            </a:r>
          </a:p>
        </p:txBody>
      </p:sp>
      <p:graphicFrame>
        <p:nvGraphicFramePr>
          <p:cNvPr id="4107" name="Object 11">
            <a:extLst>
              <a:ext uri="{FF2B5EF4-FFF2-40B4-BE49-F238E27FC236}">
                <a16:creationId xmlns:a16="http://schemas.microsoft.com/office/drawing/2014/main" id="{DD429D2F-0622-DD93-5329-568254B292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2088" y="3665538"/>
          <a:ext cx="6400800" cy="253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74560" imgH="939600" progId="Equation.3">
                  <p:embed/>
                </p:oleObj>
              </mc:Choice>
              <mc:Fallback>
                <p:oleObj name="Equation" r:id="rId2" imgW="2374560" imgH="939600" progId="Equation.3">
                  <p:embed/>
                  <p:pic>
                    <p:nvPicPr>
                      <p:cNvPr id="4107" name="Object 11">
                        <a:extLst>
                          <a:ext uri="{FF2B5EF4-FFF2-40B4-BE49-F238E27FC236}">
                            <a16:creationId xmlns:a16="http://schemas.microsoft.com/office/drawing/2014/main" id="{DD429D2F-0622-DD93-5329-568254B292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088" y="3665538"/>
                        <a:ext cx="6400800" cy="253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9" name="Object 13">
            <a:extLst>
              <a:ext uri="{FF2B5EF4-FFF2-40B4-BE49-F238E27FC236}">
                <a16:creationId xmlns:a16="http://schemas.microsoft.com/office/drawing/2014/main" id="{911AB9B1-5E6C-590D-7C41-8AF82192C7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0413" y="636588"/>
          <a:ext cx="6442075" cy="267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00120" imgH="939600" progId="Equation.3">
                  <p:embed/>
                </p:oleObj>
              </mc:Choice>
              <mc:Fallback>
                <p:oleObj name="Equation" r:id="rId4" imgW="2400120" imgH="939600" progId="Equation.3">
                  <p:embed/>
                  <p:pic>
                    <p:nvPicPr>
                      <p:cNvPr id="4109" name="Object 13">
                        <a:extLst>
                          <a:ext uri="{FF2B5EF4-FFF2-40B4-BE49-F238E27FC236}">
                            <a16:creationId xmlns:a16="http://schemas.microsoft.com/office/drawing/2014/main" id="{911AB9B1-5E6C-590D-7C41-8AF82192C7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0413" y="636588"/>
                        <a:ext cx="6442075" cy="267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2" name="Object 12">
            <a:extLst>
              <a:ext uri="{FF2B5EF4-FFF2-40B4-BE49-F238E27FC236}">
                <a16:creationId xmlns:a16="http://schemas.microsoft.com/office/drawing/2014/main" id="{04C18391-A07C-3D9A-1E32-C0EC43BE98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6563" y="2616200"/>
          <a:ext cx="2627312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863280" imgH="939600" progId="Equation.3">
                  <p:embed/>
                </p:oleObj>
              </mc:Choice>
              <mc:Fallback>
                <p:oleObj name="公式" r:id="rId2" imgW="863280" imgH="939600" progId="Equation.3">
                  <p:embed/>
                  <p:pic>
                    <p:nvPicPr>
                      <p:cNvPr id="5132" name="Object 12">
                        <a:extLst>
                          <a:ext uri="{FF2B5EF4-FFF2-40B4-BE49-F238E27FC236}">
                            <a16:creationId xmlns:a16="http://schemas.microsoft.com/office/drawing/2014/main" id="{04C18391-A07C-3D9A-1E32-C0EC43BE98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6563" y="2616200"/>
                        <a:ext cx="2627312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54" name="Rectangle 34">
            <a:extLst>
              <a:ext uri="{FF2B5EF4-FFF2-40B4-BE49-F238E27FC236}">
                <a16:creationId xmlns:a16="http://schemas.microsoft.com/office/drawing/2014/main" id="{3586FC22-DE3C-8A03-21AD-F9140A5DC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714375"/>
            <a:ext cx="3978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则 </a:t>
            </a:r>
            <a:r>
              <a:rPr lang="en-US" altLang="zh-CN"/>
              <a:t>(1) </a:t>
            </a:r>
            <a:r>
              <a:rPr lang="zh-CN" altLang="en-US"/>
              <a:t>式可写成向量方程</a:t>
            </a:r>
          </a:p>
        </p:txBody>
      </p:sp>
      <p:sp>
        <p:nvSpPr>
          <p:cNvPr id="5155" name="Rectangle 35">
            <a:extLst>
              <a:ext uri="{FF2B5EF4-FFF2-40B4-BE49-F238E27FC236}">
                <a16:creationId xmlns:a16="http://schemas.microsoft.com/office/drawing/2014/main" id="{2F9194C5-9A1C-AC1E-BFCC-8DD50A05A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9175" y="1300163"/>
            <a:ext cx="54752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/>
              <a:t>Ax</a:t>
            </a:r>
            <a:r>
              <a:rPr lang="en-US" altLang="zh-CN"/>
              <a:t> = 0.                                         (2)</a:t>
            </a:r>
          </a:p>
        </p:txBody>
      </p:sp>
      <p:sp>
        <p:nvSpPr>
          <p:cNvPr id="5156" name="Rectangle 36">
            <a:extLst>
              <a:ext uri="{FF2B5EF4-FFF2-40B4-BE49-F238E27FC236}">
                <a16:creationId xmlns:a16="http://schemas.microsoft.com/office/drawing/2014/main" id="{D3DD1ACD-EDB6-CFAE-AD49-2824DF0F9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930400"/>
            <a:ext cx="75390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若</a:t>
            </a:r>
            <a:r>
              <a:rPr lang="zh-CN" altLang="en-US" i="1"/>
              <a:t> </a:t>
            </a:r>
            <a:r>
              <a:rPr lang="en-US" altLang="zh-CN" b="0" i="1"/>
              <a:t>x</a:t>
            </a:r>
            <a:r>
              <a:rPr lang="en-US" altLang="zh-CN" baseline="-25000"/>
              <a:t>1</a:t>
            </a:r>
            <a:r>
              <a:rPr lang="en-US" altLang="zh-CN"/>
              <a:t> = 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ym typeface="Symbol" panose="05050102010706020507" pitchFamily="18" charset="2"/>
              </a:rPr>
              <a:t>11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b="0" i="1"/>
              <a:t>x</a:t>
            </a:r>
            <a:r>
              <a:rPr lang="en-US" altLang="zh-CN" baseline="-25000"/>
              <a:t>2</a:t>
            </a:r>
            <a:r>
              <a:rPr lang="en-US" altLang="zh-CN"/>
              <a:t> = 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ym typeface="Symbol" panose="05050102010706020507" pitchFamily="18" charset="2"/>
              </a:rPr>
              <a:t>21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b="0" i="1"/>
              <a:t>x</a:t>
            </a:r>
            <a:r>
              <a:rPr lang="en-US" altLang="zh-CN" b="0" i="1" baseline="-25000"/>
              <a:t>n</a:t>
            </a:r>
            <a:r>
              <a:rPr lang="en-US" altLang="zh-CN"/>
              <a:t> = 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="0" i="1" baseline="-25000">
                <a:sym typeface="Symbol" panose="05050102010706020507" pitchFamily="18" charset="2"/>
              </a:rPr>
              <a:t>n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为 </a:t>
            </a:r>
            <a:r>
              <a:rPr lang="en-US" altLang="zh-CN">
                <a:sym typeface="Symbol" panose="05050102010706020507" pitchFamily="18" charset="2"/>
              </a:rPr>
              <a:t>(1) </a:t>
            </a:r>
            <a:r>
              <a:rPr lang="zh-CN" altLang="en-US">
                <a:sym typeface="Symbol" panose="05050102010706020507" pitchFamily="18" charset="2"/>
              </a:rPr>
              <a:t>的解</a:t>
            </a:r>
            <a:r>
              <a:rPr lang="en-US" altLang="zh-CN">
                <a:sym typeface="Symbol" panose="05050102010706020507" pitchFamily="18" charset="2"/>
              </a:rPr>
              <a:t>,  </a:t>
            </a:r>
            <a:r>
              <a:rPr lang="zh-CN" altLang="en-US">
                <a:sym typeface="Symbol" panose="05050102010706020507" pitchFamily="18" charset="2"/>
              </a:rPr>
              <a:t>则</a:t>
            </a:r>
          </a:p>
        </p:txBody>
      </p:sp>
      <p:sp>
        <p:nvSpPr>
          <p:cNvPr id="5158" name="Rectangle 38">
            <a:extLst>
              <a:ext uri="{FF2B5EF4-FFF2-40B4-BE49-F238E27FC236}">
                <a16:creationId xmlns:a16="http://schemas.microsoft.com/office/drawing/2014/main" id="{0E29254E-ADA8-524C-AAFC-7166EE895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5588000"/>
            <a:ext cx="9001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/>
              <a:t>称为方程组 </a:t>
            </a:r>
            <a:r>
              <a:rPr lang="en-US" altLang="zh-CN" dirty="0"/>
              <a:t>(1) </a:t>
            </a:r>
            <a:r>
              <a:rPr lang="zh-CN" altLang="en-US" dirty="0"/>
              <a:t>的</a:t>
            </a:r>
            <a:r>
              <a:rPr lang="zh-CN" altLang="en-US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解向量</a:t>
            </a:r>
            <a:r>
              <a:rPr lang="en-US" altLang="zh-CN" dirty="0"/>
              <a:t>, </a:t>
            </a:r>
            <a:r>
              <a:rPr lang="zh-CN" altLang="en-US" dirty="0"/>
              <a:t>它也就是向量方程 </a:t>
            </a:r>
            <a:r>
              <a:rPr lang="en-US" altLang="zh-CN" dirty="0"/>
              <a:t>(2) </a:t>
            </a:r>
            <a:r>
              <a:rPr lang="zh-CN" altLang="en-US" dirty="0"/>
              <a:t>的解</a:t>
            </a:r>
            <a:r>
              <a:rPr lang="en-US" altLang="zh-CN" dirty="0"/>
              <a:t>.</a:t>
            </a:r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4" grpId="0" autoUpdateAnimBg="0"/>
      <p:bldP spid="5155" grpId="0" autoUpdateAnimBg="0"/>
      <p:bldP spid="5156" grpId="0" autoUpdateAnimBg="0"/>
      <p:bldP spid="5158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Rectangle 29">
            <a:extLst>
              <a:ext uri="{FF2B5EF4-FFF2-40B4-BE49-F238E27FC236}">
                <a16:creationId xmlns:a16="http://schemas.microsoft.com/office/drawing/2014/main" id="{B9B81E75-08F2-25CB-B9A9-4973D21F8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25" y="695325"/>
            <a:ext cx="3000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(2)   </a:t>
            </a: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解向量的性质</a:t>
            </a:r>
          </a:p>
        </p:txBody>
      </p:sp>
      <p:sp>
        <p:nvSpPr>
          <p:cNvPr id="6174" name="Rectangle 30">
            <a:extLst>
              <a:ext uri="{FF2B5EF4-FFF2-40B4-BE49-F238E27FC236}">
                <a16:creationId xmlns:a16="http://schemas.microsoft.com/office/drawing/2014/main" id="{D7072011-1E4E-322F-35D6-916F5B179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25" y="1355725"/>
            <a:ext cx="82708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性质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/>
              <a:t>  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若 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为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(2)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的解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,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则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+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6175" name="Rectangle 31">
            <a:extLst>
              <a:ext uri="{FF2B5EF4-FFF2-40B4-BE49-F238E27FC236}">
                <a16:creationId xmlns:a16="http://schemas.microsoft.com/office/drawing/2014/main" id="{075DD4F6-EFBE-FE64-41C5-FF60CE87A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" y="2098675"/>
            <a:ext cx="2289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也是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(2)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的解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.</a:t>
            </a:r>
          </a:p>
        </p:txBody>
      </p:sp>
      <p:sp>
        <p:nvSpPr>
          <p:cNvPr id="6176" name="Rectangle 32">
            <a:extLst>
              <a:ext uri="{FF2B5EF4-FFF2-40B4-BE49-F238E27FC236}">
                <a16:creationId xmlns:a16="http://schemas.microsoft.com/office/drawing/2014/main" id="{79FB6DF6-FD23-6DE7-0670-43B5F50F1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25" y="2778125"/>
            <a:ext cx="67103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证</a:t>
            </a: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   </a:t>
            </a:r>
            <a:r>
              <a:rPr lang="zh-CN" altLang="en-US">
                <a:sym typeface="Symbol" panose="05050102010706020507" pitchFamily="18" charset="2"/>
              </a:rPr>
              <a:t>只要验证 </a:t>
            </a:r>
            <a:r>
              <a:rPr lang="en-US" altLang="zh-CN" i="1"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+ </a:t>
            </a:r>
            <a:r>
              <a:rPr lang="en-US" altLang="zh-CN" i="1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满足方程 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(2):</a:t>
            </a:r>
          </a:p>
        </p:txBody>
      </p:sp>
      <p:sp>
        <p:nvSpPr>
          <p:cNvPr id="6177" name="Rectangle 33">
            <a:extLst>
              <a:ext uri="{FF2B5EF4-FFF2-40B4-BE49-F238E27FC236}">
                <a16:creationId xmlns:a16="http://schemas.microsoft.com/office/drawing/2014/main" id="{C7343B4E-E2ED-CA4B-3A4F-D6ADB1AAF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7325" y="3540125"/>
            <a:ext cx="53165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(</a:t>
            </a:r>
            <a:r>
              <a:rPr lang="en-US" altLang="zh-CN"/>
              <a:t> 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 +</a:t>
            </a:r>
            <a:r>
              <a:rPr lang="en-US" altLang="zh-CN"/>
              <a:t> 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) = </a:t>
            </a:r>
            <a:r>
              <a:rPr lang="en-US" altLang="zh-CN" i="1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 + </a:t>
            </a:r>
            <a:r>
              <a:rPr lang="en-US" altLang="zh-CN" i="1">
                <a:sym typeface="Symbol" panose="05050102010706020507" pitchFamily="18" charset="2"/>
              </a:rPr>
              <a:t>A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 = 0 + 0 = 0.</a:t>
            </a:r>
          </a:p>
        </p:txBody>
      </p:sp>
      <p:sp>
        <p:nvSpPr>
          <p:cNvPr id="6178" name="Rectangle 34">
            <a:extLst>
              <a:ext uri="{FF2B5EF4-FFF2-40B4-BE49-F238E27FC236}">
                <a16:creationId xmlns:a16="http://schemas.microsoft.com/office/drawing/2014/main" id="{60ECB141-7806-4950-8855-EB5F488F5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25" y="4297363"/>
            <a:ext cx="84232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性质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  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若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为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(2)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的解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,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k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为实数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,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则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 =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也</a:t>
            </a:r>
          </a:p>
        </p:txBody>
      </p:sp>
      <p:sp>
        <p:nvSpPr>
          <p:cNvPr id="6179" name="Rectangle 35">
            <a:extLst>
              <a:ext uri="{FF2B5EF4-FFF2-40B4-BE49-F238E27FC236}">
                <a16:creationId xmlns:a16="http://schemas.microsoft.com/office/drawing/2014/main" id="{4D4D92F7-2A52-8F8C-4CCF-14E94ACC3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" y="5146675"/>
            <a:ext cx="1933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是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(2)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的解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.</a:t>
            </a:r>
          </a:p>
        </p:txBody>
      </p:sp>
      <p:sp>
        <p:nvSpPr>
          <p:cNvPr id="6180" name="Rectangle 36">
            <a:extLst>
              <a:ext uri="{FF2B5EF4-FFF2-40B4-BE49-F238E27FC236}">
                <a16:creationId xmlns:a16="http://schemas.microsoft.com/office/drawing/2014/main" id="{D2FA4828-D3CA-AF79-802B-39C2B3469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25" y="5749925"/>
            <a:ext cx="72342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证 </a:t>
            </a:r>
            <a:r>
              <a:rPr lang="zh-CN" altLang="en-US">
                <a:sym typeface="Symbol" panose="05050102010706020507" pitchFamily="18" charset="2"/>
              </a:rPr>
              <a:t>       </a:t>
            </a:r>
            <a:r>
              <a:rPr lang="zh-CN" altLang="en-US" i="1">
                <a:sym typeface="Symbol" panose="05050102010706020507" pitchFamily="18" charset="2"/>
              </a:rPr>
              <a:t> 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(</a:t>
            </a:r>
            <a:r>
              <a:rPr lang="en-US" altLang="zh-CN"/>
              <a:t> </a:t>
            </a:r>
            <a:r>
              <a:rPr lang="en-US" altLang="zh-CN" b="0" i="1"/>
              <a:t>k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) =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 b="0" i="1">
                <a:sym typeface="Symbol" panose="05050102010706020507" pitchFamily="18" charset="2"/>
              </a:rPr>
              <a:t>k</a:t>
            </a:r>
            <a:r>
              <a:rPr lang="en-US" altLang="zh-CN">
                <a:sym typeface="Symbol" panose="05050102010706020507" pitchFamily="18" charset="2"/>
              </a:rPr>
              <a:t>(</a:t>
            </a:r>
            <a:r>
              <a:rPr lang="en-US" altLang="zh-CN" i="1">
                <a:sym typeface="Symbol" panose="05050102010706020507" pitchFamily="18" charset="2"/>
              </a:rPr>
              <a:t>A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) =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 b="0" i="1">
                <a:sym typeface="Symbol" panose="05050102010706020507" pitchFamily="18" charset="2"/>
              </a:rPr>
              <a:t>k</a:t>
            </a:r>
            <a:r>
              <a:rPr lang="en-US" altLang="zh-CN">
                <a:sym typeface="Symbol" panose="05050102010706020507" pitchFamily="18" charset="2"/>
              </a:rPr>
              <a:t> 0 = 0.          </a:t>
            </a:r>
            <a:r>
              <a:rPr lang="en-US" altLang="zh-CN" sz="3200">
                <a:sym typeface="Symbol" panose="05050102010706020507" pitchFamily="18" charset="2"/>
              </a:rPr>
              <a:t> </a:t>
            </a:r>
            <a:endParaRPr lang="en-US" altLang="zh-CN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autoUpdateAnimBg="0"/>
      <p:bldP spid="6174" grpId="0" autoUpdateAnimBg="0"/>
      <p:bldP spid="6175" grpId="0" autoUpdateAnimBg="0"/>
      <p:bldP spid="6176" grpId="0" autoUpdateAnimBg="0"/>
      <p:bldP spid="6177" grpId="0" autoUpdateAnimBg="0"/>
      <p:bldP spid="6178" grpId="0" autoUpdateAnimBg="0"/>
      <p:bldP spid="6179" grpId="0" autoUpdateAnimBg="0"/>
      <p:bldP spid="6180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Text Box 3">
            <a:extLst>
              <a:ext uri="{FF2B5EF4-FFF2-40B4-BE49-F238E27FC236}">
                <a16:creationId xmlns:a16="http://schemas.microsoft.com/office/drawing/2014/main" id="{6DA576BA-7151-4DCC-F00E-29E943878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5" y="925513"/>
            <a:ext cx="7270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把方程 </a:t>
            </a:r>
            <a:r>
              <a:rPr lang="en-US" altLang="zh-CN" i="1"/>
              <a:t>Ax</a:t>
            </a:r>
            <a:r>
              <a:rPr lang="en-US" altLang="zh-CN"/>
              <a:t> = 0 </a:t>
            </a:r>
            <a:r>
              <a:rPr lang="zh-CN" altLang="en-US"/>
              <a:t>的全体解所组成的集合记作 </a:t>
            </a:r>
            <a:r>
              <a:rPr lang="en-US" altLang="zh-CN" i="1"/>
              <a:t>S</a:t>
            </a:r>
            <a:r>
              <a:rPr lang="en-US" altLang="zh-CN"/>
              <a:t> ,</a:t>
            </a:r>
          </a:p>
        </p:txBody>
      </p:sp>
      <p:sp>
        <p:nvSpPr>
          <p:cNvPr id="46084" name="Text Box 4">
            <a:extLst>
              <a:ext uri="{FF2B5EF4-FFF2-40B4-BE49-F238E27FC236}">
                <a16:creationId xmlns:a16="http://schemas.microsoft.com/office/drawing/2014/main" id="{D0810BCB-CBCC-2589-718A-88AC17FE6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1562100"/>
            <a:ext cx="82677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能求得</a:t>
            </a:r>
            <a:r>
              <a:rPr lang="zh-CN" altLang="en-US" dirty="0">
                <a:solidFill>
                  <a:srgbClr val="FF0000"/>
                </a:solidFill>
              </a:rPr>
              <a:t>解集 </a:t>
            </a:r>
            <a:r>
              <a:rPr lang="en-US" altLang="zh-CN" i="1" dirty="0">
                <a:solidFill>
                  <a:srgbClr val="FF0000"/>
                </a:solidFill>
              </a:rPr>
              <a:t>S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的一个最大无关组 </a:t>
            </a:r>
            <a:r>
              <a:rPr lang="en-US" altLang="zh-CN" i="1" dirty="0"/>
              <a:t>S</a:t>
            </a:r>
            <a:r>
              <a:rPr lang="en-US" altLang="zh-CN" baseline="-25000" dirty="0"/>
              <a:t>0 </a:t>
            </a:r>
            <a:r>
              <a:rPr lang="en-US" altLang="zh-CN" dirty="0"/>
              <a:t>: </a:t>
            </a:r>
            <a:r>
              <a:rPr lang="en-US" altLang="zh-CN" i="1" dirty="0">
                <a:sym typeface="Symbol" panose="05050102010706020507" pitchFamily="18" charset="2"/>
              </a:rPr>
              <a:t></a:t>
            </a:r>
            <a:r>
              <a:rPr lang="en-US" altLang="zh-CN" baseline="-25000" dirty="0">
                <a:sym typeface="Symbol" panose="05050102010706020507" pitchFamily="18" charset="2"/>
              </a:rPr>
              <a:t>1 </a:t>
            </a:r>
            <a:r>
              <a:rPr lang="en-US" altLang="zh-CN" dirty="0">
                <a:sym typeface="Symbol" panose="05050102010706020507" pitchFamily="18" charset="2"/>
              </a:rPr>
              <a:t>, </a:t>
            </a:r>
            <a:r>
              <a:rPr lang="en-US" altLang="zh-CN" i="1" dirty="0">
                <a:sym typeface="Symbol" panose="05050102010706020507" pitchFamily="18" charset="2"/>
              </a:rPr>
              <a:t></a:t>
            </a:r>
            <a:r>
              <a:rPr lang="en-US" altLang="zh-CN" baseline="-25000" dirty="0">
                <a:sym typeface="Symbol" panose="05050102010706020507" pitchFamily="18" charset="2"/>
              </a:rPr>
              <a:t>2 </a:t>
            </a:r>
            <a:r>
              <a:rPr lang="en-US" altLang="zh-CN" dirty="0">
                <a:sym typeface="Symbol" panose="05050102010706020507" pitchFamily="18" charset="2"/>
              </a:rPr>
              <a:t>, </a:t>
            </a:r>
            <a:r>
              <a:rPr lang="en-US" altLang="zh-CN" dirty="0"/>
              <a:t>···</a:t>
            </a:r>
            <a:r>
              <a:rPr lang="en-US" altLang="zh-CN" dirty="0">
                <a:sym typeface="Symbol" panose="05050102010706020507" pitchFamily="18" charset="2"/>
              </a:rPr>
              <a:t>,</a:t>
            </a:r>
            <a:r>
              <a:rPr lang="en-US" altLang="zh-CN" i="1" dirty="0">
                <a:sym typeface="Symbol" panose="05050102010706020507" pitchFamily="18" charset="2"/>
              </a:rPr>
              <a:t> </a:t>
            </a:r>
            <a:r>
              <a:rPr lang="en-US" altLang="zh-CN" i="1" baseline="-25000" dirty="0">
                <a:sym typeface="Symbol" panose="05050102010706020507" pitchFamily="18" charset="2"/>
              </a:rPr>
              <a:t>t</a:t>
            </a:r>
            <a:r>
              <a:rPr lang="zh-CN" altLang="en-US" dirty="0">
                <a:sym typeface="Symbol" panose="05050102010706020507" pitchFamily="18" charset="2"/>
              </a:rPr>
              <a:t>，</a:t>
            </a:r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4B7C2DC5-CF82-9B32-A598-353A8F503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2200275"/>
            <a:ext cx="9023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方程 </a:t>
            </a:r>
            <a:r>
              <a:rPr lang="en-US" altLang="zh-CN" i="1"/>
              <a:t>Ax</a:t>
            </a:r>
            <a:r>
              <a:rPr lang="en-US" altLang="zh-CN"/>
              <a:t> = 0 </a:t>
            </a:r>
            <a:r>
              <a:rPr lang="zh-CN" altLang="en-US"/>
              <a:t>的任一解都可由最大无关组 </a:t>
            </a:r>
            <a:r>
              <a:rPr lang="en-US" altLang="zh-CN" i="1"/>
              <a:t>S</a:t>
            </a:r>
            <a:r>
              <a:rPr lang="en-US" altLang="zh-CN" baseline="-25000"/>
              <a:t>0</a:t>
            </a:r>
            <a:r>
              <a:rPr lang="en-US" altLang="zh-CN"/>
              <a:t> </a:t>
            </a:r>
            <a:r>
              <a:rPr lang="zh-CN" altLang="en-US"/>
              <a:t>线性表示；</a:t>
            </a:r>
          </a:p>
        </p:txBody>
      </p:sp>
      <p:sp>
        <p:nvSpPr>
          <p:cNvPr id="46087" name="Text Box 7">
            <a:extLst>
              <a:ext uri="{FF2B5EF4-FFF2-40B4-BE49-F238E27FC236}">
                <a16:creationId xmlns:a16="http://schemas.microsoft.com/office/drawing/2014/main" id="{DADE997E-3AB8-B996-3D4F-70940578E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2843213"/>
            <a:ext cx="9023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另一方面，由上述性质 </a:t>
            </a: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2 </a:t>
            </a:r>
            <a:r>
              <a:rPr lang="zh-CN" altLang="en-US"/>
              <a:t>可知，最大无关组 </a:t>
            </a:r>
            <a:r>
              <a:rPr lang="en-US" altLang="zh-CN" i="1"/>
              <a:t>S</a:t>
            </a:r>
            <a:r>
              <a:rPr lang="en-US" altLang="zh-CN" baseline="-25000"/>
              <a:t>0</a:t>
            </a:r>
            <a:r>
              <a:rPr lang="en-US" altLang="zh-CN"/>
              <a:t> </a:t>
            </a:r>
            <a:r>
              <a:rPr lang="zh-CN" altLang="en-US"/>
              <a:t>的任</a:t>
            </a:r>
          </a:p>
        </p:txBody>
      </p:sp>
      <p:sp>
        <p:nvSpPr>
          <p:cNvPr id="46088" name="Text Box 8">
            <a:extLst>
              <a:ext uri="{FF2B5EF4-FFF2-40B4-BE49-F238E27FC236}">
                <a16:creationId xmlns:a16="http://schemas.microsoft.com/office/drawing/2014/main" id="{8889096A-DC79-F6F3-2E11-FF428217A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3479800"/>
            <a:ext cx="58435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何线性组合</a:t>
            </a:r>
          </a:p>
        </p:txBody>
      </p:sp>
      <p:sp>
        <p:nvSpPr>
          <p:cNvPr id="46089" name="Rectangle 9">
            <a:extLst>
              <a:ext uri="{FF2B5EF4-FFF2-40B4-BE49-F238E27FC236}">
                <a16:creationId xmlns:a16="http://schemas.microsoft.com/office/drawing/2014/main" id="{B0996548-2917-55C9-8539-806FEAA39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4138613"/>
            <a:ext cx="4241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ym typeface="Symbol" panose="05050102010706020507" pitchFamily="18" charset="2"/>
              </a:rPr>
              <a:t>x</a:t>
            </a:r>
            <a:r>
              <a:rPr lang="en-US" altLang="zh-CN">
                <a:sym typeface="Symbol" panose="05050102010706020507" pitchFamily="18" charset="2"/>
              </a:rPr>
              <a:t> = </a:t>
            </a:r>
            <a:r>
              <a:rPr lang="en-US" altLang="zh-CN" b="0" i="1">
                <a:sym typeface="Symbol" panose="05050102010706020507" pitchFamily="18" charset="2"/>
              </a:rPr>
              <a:t>k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ym typeface="Symbol" panose="05050102010706020507" pitchFamily="18" charset="2"/>
              </a:rPr>
              <a:t>1 </a:t>
            </a:r>
            <a:r>
              <a:rPr lang="en-US" altLang="zh-CN">
                <a:sym typeface="Symbol" panose="05050102010706020507" pitchFamily="18" charset="2"/>
              </a:rPr>
              <a:t>+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 b="0" i="1">
                <a:sym typeface="Symbol" panose="05050102010706020507" pitchFamily="18" charset="2"/>
              </a:rPr>
              <a:t>k</a:t>
            </a:r>
            <a:r>
              <a:rPr lang="en-US" altLang="zh-CN" baseline="-25000">
                <a:sym typeface="Symbol" panose="05050102010706020507" pitchFamily="18" charset="2"/>
              </a:rPr>
              <a:t>2 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 +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pitchFamily="18" charset="2"/>
              </a:rPr>
              <a:t>+ </a:t>
            </a:r>
            <a:r>
              <a:rPr lang="en-US" altLang="zh-CN" b="0" i="1">
                <a:sym typeface="Symbol" panose="05050102010706020507" pitchFamily="18" charset="2"/>
              </a:rPr>
              <a:t>k</a:t>
            </a:r>
            <a:r>
              <a:rPr lang="en-US" altLang="zh-CN" b="0" i="1" baseline="-25000">
                <a:sym typeface="Symbol" panose="05050102010706020507" pitchFamily="18" charset="2"/>
              </a:rPr>
              <a:t>t</a:t>
            </a:r>
            <a:r>
              <a:rPr lang="en-US" altLang="zh-CN" i="1">
                <a:sym typeface="Symbol" panose="05050102010706020507" pitchFamily="18" charset="2"/>
              </a:rPr>
              <a:t></a:t>
            </a:r>
            <a:r>
              <a:rPr lang="en-US" altLang="zh-CN" b="0" i="1" baseline="-25000">
                <a:sym typeface="Symbol" panose="05050102010706020507" pitchFamily="18" charset="2"/>
              </a:rPr>
              <a:t>t</a:t>
            </a:r>
          </a:p>
        </p:txBody>
      </p:sp>
      <p:sp>
        <p:nvSpPr>
          <p:cNvPr id="46090" name="Text Box 10">
            <a:extLst>
              <a:ext uri="{FF2B5EF4-FFF2-40B4-BE49-F238E27FC236}">
                <a16:creationId xmlns:a16="http://schemas.microsoft.com/office/drawing/2014/main" id="{55280A82-B8BE-15C3-543B-B5F0C793A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4829175"/>
            <a:ext cx="38782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都是方程 </a:t>
            </a:r>
            <a:r>
              <a:rPr lang="en-US" altLang="zh-CN" i="1"/>
              <a:t>Ax</a:t>
            </a:r>
            <a:r>
              <a:rPr lang="en-US" altLang="zh-CN"/>
              <a:t> = 0 </a:t>
            </a:r>
            <a:r>
              <a:rPr lang="zh-CN" altLang="en-US"/>
              <a:t>的解</a:t>
            </a:r>
            <a:r>
              <a:rPr lang="en-US" altLang="zh-CN"/>
              <a:t>, </a:t>
            </a:r>
          </a:p>
        </p:txBody>
      </p:sp>
      <p:sp>
        <p:nvSpPr>
          <p:cNvPr id="46092" name="Rectangle 12">
            <a:extLst>
              <a:ext uri="{FF2B5EF4-FFF2-40B4-BE49-F238E27FC236}">
                <a16:creationId xmlns:a16="http://schemas.microsoft.com/office/drawing/2014/main" id="{1AB8B0DC-9844-46ED-D06B-853D736CF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00" y="914400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如果</a:t>
            </a:r>
          </a:p>
        </p:txBody>
      </p:sp>
      <p:sp>
        <p:nvSpPr>
          <p:cNvPr id="46093" name="Rectangle 13">
            <a:extLst>
              <a:ext uri="{FF2B5EF4-FFF2-40B4-BE49-F238E27FC236}">
                <a16:creationId xmlns:a16="http://schemas.microsoft.com/office/drawing/2014/main" id="{D0783F33-C418-FD91-9C01-26673550D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1300" y="1562100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ym typeface="Symbol" panose="05050102010706020507" pitchFamily="18" charset="2"/>
              </a:rPr>
              <a:t>那么</a:t>
            </a:r>
          </a:p>
        </p:txBody>
      </p:sp>
      <p:sp>
        <p:nvSpPr>
          <p:cNvPr id="46094" name="Rectangle 14">
            <a:extLst>
              <a:ext uri="{FF2B5EF4-FFF2-40B4-BE49-F238E27FC236}">
                <a16:creationId xmlns:a16="http://schemas.microsoft.com/office/drawing/2014/main" id="{9A85695D-932F-361A-DB9A-C5C89BEDE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850" y="4837113"/>
            <a:ext cx="54451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因此上式便是方程 </a:t>
            </a:r>
            <a:r>
              <a:rPr lang="en-US" altLang="zh-CN" i="1"/>
              <a:t>Ax</a:t>
            </a:r>
            <a:r>
              <a:rPr lang="en-US" altLang="zh-CN"/>
              <a:t> = 0 </a:t>
            </a:r>
            <a:r>
              <a:rPr lang="zh-CN" altLang="en-US"/>
              <a:t>的通解</a:t>
            </a:r>
            <a:r>
              <a:rPr lang="en-US" altLang="zh-CN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6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 autoUpdateAnimBg="0"/>
      <p:bldP spid="46084" grpId="0" build="p" autoUpdateAnimBg="0"/>
      <p:bldP spid="46085" grpId="0" build="p" autoUpdateAnimBg="0" advAuto="0"/>
      <p:bldP spid="46087" grpId="0" build="p" autoUpdateAnimBg="0"/>
      <p:bldP spid="46088" grpId="0" build="p" autoUpdateAnimBg="0" advAuto="0"/>
      <p:bldP spid="46089" grpId="0" build="p" autoUpdateAnimBg="0"/>
      <p:bldP spid="46090" grpId="0" build="p" autoUpdateAnimBg="0" advAuto="0"/>
      <p:bldP spid="46092" grpId="0"/>
      <p:bldP spid="46093" grpId="0"/>
      <p:bldP spid="46094" grpId="0"/>
    </p:bldLst>
  </p:timing>
</p:sld>
</file>

<file path=ppt/theme/theme1.xml><?xml version="1.0" encoding="utf-8"?>
<a:theme xmlns:a="http://schemas.openxmlformats.org/drawingml/2006/main" name="新模板">
  <a:themeElements>
    <a:clrScheme name="新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新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新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d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F:\线性代数演算系统\模板\新模板.POT</Template>
  <TotalTime>1143</TotalTime>
  <Words>1297</Words>
  <Application>Microsoft Office PowerPoint</Application>
  <PresentationFormat>全屏显示(4:3)</PresentationFormat>
  <Paragraphs>121</Paragraphs>
  <Slides>30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47" baseType="lpstr">
      <vt:lpstr>等线</vt:lpstr>
      <vt:lpstr>黑体</vt:lpstr>
      <vt:lpstr>华文新魏</vt:lpstr>
      <vt:lpstr>楷体</vt:lpstr>
      <vt:lpstr>楷体_GB2312</vt:lpstr>
      <vt:lpstr>宋体</vt:lpstr>
      <vt:lpstr>微软雅黑</vt:lpstr>
      <vt:lpstr>微软雅黑 Light</vt:lpstr>
      <vt:lpstr>Arial</vt:lpstr>
      <vt:lpstr>Palatino Linotype</vt:lpstr>
      <vt:lpstr>Times New Roman</vt:lpstr>
      <vt:lpstr>Wingdings</vt:lpstr>
      <vt:lpstr>新模板</vt:lpstr>
      <vt:lpstr>1_Edge</vt:lpstr>
      <vt:lpstr>Equation</vt:lpstr>
      <vt:lpstr>公式</vt:lpstr>
      <vt:lpstr>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番茄花园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番茄花园</dc:creator>
  <cp:lastModifiedBy>Min Wenwen</cp:lastModifiedBy>
  <cp:revision>146</cp:revision>
  <dcterms:created xsi:type="dcterms:W3CDTF">2007-02-06T02:29:02Z</dcterms:created>
  <dcterms:modified xsi:type="dcterms:W3CDTF">2022-11-23T00:18:56Z</dcterms:modified>
</cp:coreProperties>
</file>